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4" r:id="rId4"/>
    <p:sldId id="257" r:id="rId5"/>
    <p:sldId id="261" r:id="rId6"/>
    <p:sldId id="262" r:id="rId7"/>
    <p:sldId id="260" r:id="rId8"/>
    <p:sldId id="263" r:id="rId9"/>
    <p:sldId id="265" r:id="rId10"/>
    <p:sldId id="266" r:id="rId11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5814"/>
  </p:normalViewPr>
  <p:slideViewPr>
    <p:cSldViewPr snapToGrid="0" snapToObjects="1">
      <p:cViewPr varScale="1">
        <p:scale>
          <a:sx n="86" d="100"/>
          <a:sy n="86" d="100"/>
        </p:scale>
        <p:origin x="45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D136BBD-1EC2-2F4E-A807-3F910D35B7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0F3BB49-3A0C-6548-8566-8E9F92F104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24C53E1-27B1-1D4F-9E3C-3FAD7569A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49B22-E9E4-494A-8E5B-F7F0DA700916}" type="datetimeFigureOut">
              <a:rPr lang="x-none" smtClean="0"/>
              <a:t>20.10.2022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6EA5378-335C-7C4F-86E6-6604DFFC4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1AB4B5F-F63B-774B-B0A9-D2FE47A62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0B8D-37C4-5F41-A237-4DF07816A17A}" type="slidenum">
              <a:rPr lang="x-none" smtClean="0"/>
              <a:t>‹#›</a:t>
            </a:fld>
            <a:endParaRPr lang="x-non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A09A98F5-D14E-0047-8096-6E5A158F7B18}"/>
              </a:ext>
            </a:extLst>
          </p:cNvPr>
          <p:cNvSpPr/>
          <p:nvPr userDrawn="1"/>
        </p:nvSpPr>
        <p:spPr>
          <a:xfrm>
            <a:off x="0" y="-1"/>
            <a:ext cx="1219200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B6640C8-63F3-0843-B82A-F324EE0945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5000"/>
          <a:stretch/>
        </p:blipFill>
        <p:spPr>
          <a:xfrm>
            <a:off x="3047998" y="0"/>
            <a:ext cx="9144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09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42AACE5-C82A-6643-8B78-80C937385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FA6BFCF9-4571-3442-A973-B7EDA5B29A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5C553A7-BFD8-E944-BE34-F5B743DEB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49B22-E9E4-494A-8E5B-F7F0DA700916}" type="datetimeFigureOut">
              <a:rPr lang="x-none" smtClean="0"/>
              <a:t>20.10.2022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6BBCD05-2A80-6E40-A5CF-77AA92541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85E1807-F543-D14D-ACBE-106B32BEA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0B8D-37C4-5F41-A237-4DF07816A17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178724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C5169FC2-6A4E-7549-BEFF-56A6F35934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48E1FE4E-BCF9-0143-860F-B8DF0B4C53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EA30118-DA0A-5443-8087-1178CDD22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49B22-E9E4-494A-8E5B-F7F0DA700916}" type="datetimeFigureOut">
              <a:rPr lang="x-none" smtClean="0"/>
              <a:t>20.10.2022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CD139BB-7A45-E942-92F5-D3FFD3804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AEAC559-01C3-DF41-BB5D-DB3A48B12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0B8D-37C4-5F41-A237-4DF07816A17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8415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EF57F2-B52B-9F45-86CB-7A20C3779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EB78C2A-4266-7E4A-86AD-231BDFC05E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EEB10B9-DA45-6D4A-822D-0DD58371B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49B22-E9E4-494A-8E5B-F7F0DA700916}" type="datetimeFigureOut">
              <a:rPr lang="x-none" smtClean="0"/>
              <a:t>20.10.2022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DD2BABF-A580-4E4C-A0B2-DC7C5B8CC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FBDEBC5-CE5A-B14A-9A76-3F375B328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0B8D-37C4-5F41-A237-4DF07816A17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084320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08189EC-226C-1F40-9BA8-3AAB49E2B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4F738F2-D14D-D441-9256-FBA332D248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7BEEC25-FABC-9947-91C1-587F872A4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49B22-E9E4-494A-8E5B-F7F0DA700916}" type="datetimeFigureOut">
              <a:rPr lang="x-none" smtClean="0"/>
              <a:t>20.10.2022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1702F6A-0DE8-9347-91EB-BEF975854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E164EF0-EEDC-4345-8AFA-5CA606063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0B8D-37C4-5F41-A237-4DF07816A17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621069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061DA0F-1F99-1947-9702-ACF29F85E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935EBD8-2989-8F4B-BF28-DBC74F08E3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57EB7C1-DE77-734F-9E91-20E71726F1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E86392D-F50C-1B4E-BAD9-C66B42E28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49B22-E9E4-494A-8E5B-F7F0DA700916}" type="datetimeFigureOut">
              <a:rPr lang="x-none" smtClean="0"/>
              <a:t>20.10.2022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DDBDB01-B34D-7B42-9629-E4305CC63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DC81A37-7A1D-E549-B57E-61F46505D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0B8D-37C4-5F41-A237-4DF07816A17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66083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3ACC52-34E4-AD4E-92CD-CABBDECFA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0F32FA1-1800-CE4B-9591-4C439124AD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80800CA-9637-374D-9F4A-37960DA038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71E47CD0-13EC-3B4D-B83A-D2692048C3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2B2A6D04-4885-DF46-8AA1-98C4A42B75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0FFF50BD-5434-8048-84D0-F6BBEA381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49B22-E9E4-494A-8E5B-F7F0DA700916}" type="datetimeFigureOut">
              <a:rPr lang="x-none" smtClean="0"/>
              <a:t>20.10.2022</a:t>
            </a:fld>
            <a:endParaRPr lang="x-non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AE3CA4AE-AC94-0949-8FD7-4B16887E2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BF7AD23F-D6A2-0C4A-AA67-3C91BBF55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0B8D-37C4-5F41-A237-4DF07816A17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49602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4C02112-3973-B34D-97CE-8FED3985E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3B85E2A-2D5B-0547-BDF0-EEEBD1FCA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49B22-E9E4-494A-8E5B-F7F0DA700916}" type="datetimeFigureOut">
              <a:rPr lang="x-none" smtClean="0"/>
              <a:t>20.10.2022</a:t>
            </a:fld>
            <a:endParaRPr lang="x-non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48395C3-5064-304A-B1CE-6ECE5EDBF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8661143-56C4-504A-BEE1-A5CAA3B74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0B8D-37C4-5F41-A237-4DF07816A17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868869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AF11CD6D-3210-A149-9CE5-185877235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49B22-E9E4-494A-8E5B-F7F0DA700916}" type="datetimeFigureOut">
              <a:rPr lang="x-none" smtClean="0"/>
              <a:t>20.10.2022</a:t>
            </a:fld>
            <a:endParaRPr lang="x-non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C33DA5CB-0A91-2C45-95B0-77A07EACC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5FE82BA-B17D-7B49-8A10-B1A252E56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0B8D-37C4-5F41-A237-4DF07816A17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05684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652EF8C-35A6-1E4F-BB14-06E602AFB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89C6E07-3250-4E4E-ACC8-C8ADF8AEF3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641D222-0403-6A4E-8189-3438669334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5C484C3-F3B7-DB4A-BC46-0AE653C2B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49B22-E9E4-494A-8E5B-F7F0DA700916}" type="datetimeFigureOut">
              <a:rPr lang="x-none" smtClean="0"/>
              <a:t>20.10.2022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88B4A4F-1508-5749-BB75-2978394D4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EC2CFF4-19B4-EC46-9832-D80169DDC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0B8D-37C4-5F41-A237-4DF07816A17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14746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875C316-5CEF-1941-B524-4CDAE9B3F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3F54613F-C2FA-7844-B543-587CE43A38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52F22857-219C-0D40-8455-5E65DB1691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DC1B048-2BE4-724D-9D2F-F95E8AC96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49B22-E9E4-494A-8E5B-F7F0DA700916}" type="datetimeFigureOut">
              <a:rPr lang="x-none" smtClean="0"/>
              <a:t>20.10.2022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F3EAB0E-AD43-C640-8C07-3D1D2C4D3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6C6214D-3BF8-154F-A626-38F87A645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0B8D-37C4-5F41-A237-4DF07816A17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54788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8C16EBFE-EA0A-4944-BFA9-CB413BD10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E4D6A52-E80F-9944-9E1A-300D8C2C61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F90F70D-30A4-D242-BCBD-EF48496B2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49B22-E9E4-494A-8E5B-F7F0DA700916}" type="datetimeFigureOut">
              <a:rPr lang="x-none" smtClean="0"/>
              <a:t>20.10.2022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D7DB7DA-E984-2247-80D6-89F2F7504B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C985398-EC45-E342-9F15-E962E86790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40B8D-37C4-5F41-A237-4DF07816A17A}" type="slidenum">
              <a:rPr lang="x-none" smtClean="0"/>
              <a:t>‹#›</a:t>
            </a:fld>
            <a:endParaRPr lang="x-non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271DCCEC-410E-444A-8495-06384D7F335F}"/>
              </a:ext>
            </a:extLst>
          </p:cNvPr>
          <p:cNvSpPr/>
          <p:nvPr userDrawn="1"/>
        </p:nvSpPr>
        <p:spPr>
          <a:xfrm>
            <a:off x="0" y="-1"/>
            <a:ext cx="12192000" cy="685799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D3A73FFD-596B-DD47-AF2F-10BEE10DFCE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r="66250"/>
          <a:stretch/>
        </p:blipFill>
        <p:spPr>
          <a:xfrm>
            <a:off x="0" y="0"/>
            <a:ext cx="4114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703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s://kasyasemernik.wixsite.com/akvariu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7C9291D-FCAE-A241-BEA4-59D0E6A729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8762" y="3255963"/>
            <a:ext cx="7189300" cy="23876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+mn-lt"/>
              </a:rPr>
              <a:t>Проектирование и метод проектов в работе педагога ДО </a:t>
            </a:r>
            <a:endParaRPr lang="x-none" dirty="0"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5EFA3544-C215-DA41-B304-8918C430B6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0327" y="5735638"/>
            <a:ext cx="5347855" cy="1655762"/>
          </a:xfrm>
        </p:spPr>
        <p:txBody>
          <a:bodyPr/>
          <a:lstStyle/>
          <a:p>
            <a:pPr algn="l"/>
            <a:r>
              <a:rPr lang="ru-RU" dirty="0" smtClean="0"/>
              <a:t>Методист К.Ю. </a:t>
            </a:r>
            <a:r>
              <a:rPr lang="ru-RU" dirty="0" err="1" smtClean="0"/>
              <a:t>Семерник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73893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0FA4F5C-B4DB-D044-9C64-D69B94AF7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818" y="223083"/>
            <a:ext cx="8859982" cy="67396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«Подводный мир»</a:t>
            </a:r>
            <a:endParaRPr lang="x-none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20932" y="6098959"/>
            <a:ext cx="10332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/>
              </a:rPr>
              <a:t>Сайт проекта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77" y="1015915"/>
            <a:ext cx="2576661" cy="19280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873" y="1055966"/>
            <a:ext cx="3988837" cy="53307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77" y="2898825"/>
            <a:ext cx="3082324" cy="230642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021" y="862170"/>
            <a:ext cx="4133850" cy="552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10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0FA4F5C-B4DB-D044-9C64-D69B94AF7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818" y="365126"/>
            <a:ext cx="8859982" cy="673966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 проектов</a:t>
            </a:r>
            <a:endParaRPr lang="x-none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27463" y="1455938"/>
            <a:ext cx="101560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Метод проектов </a:t>
            </a:r>
            <a:r>
              <a:rPr lang="ru-RU" sz="2800" dirty="0" smtClean="0"/>
              <a:t>– перспективный метод обучения, основанный на самостоятельной, целевой и результативной работе.</a:t>
            </a:r>
            <a:endParaRPr lang="ru-RU" sz="28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965142" y="2463551"/>
            <a:ext cx="471324" cy="1162975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8453022" y="2503501"/>
            <a:ext cx="389137" cy="1162975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89608" y="3959441"/>
            <a:ext cx="386178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/>
              <a:t>Внешний результат:</a:t>
            </a:r>
          </a:p>
          <a:p>
            <a:r>
              <a:rPr lang="ru-RU" sz="2800" dirty="0" smtClean="0"/>
              <a:t>его можно увидеть, переосмыслить, применить на практике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7492014" y="3836633"/>
            <a:ext cx="41732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/>
              <a:t>Внутренний результат:</a:t>
            </a:r>
          </a:p>
          <a:p>
            <a:r>
              <a:rPr lang="ru-RU" sz="2800" dirty="0" smtClean="0"/>
              <a:t>опыт деятельности, соединяющий навыки и умения, компетентности и ценности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91658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0FA4F5C-B4DB-D044-9C64-D69B94AF7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818" y="365126"/>
            <a:ext cx="8859982" cy="673966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проектов</a:t>
            </a:r>
            <a:endParaRPr lang="x-none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27462" y="1455938"/>
            <a:ext cx="10875147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800" b="1" dirty="0" smtClean="0"/>
              <a:t>По количеству участников: </a:t>
            </a:r>
            <a:r>
              <a:rPr lang="ru-RU" sz="2800" dirty="0" smtClean="0"/>
              <a:t>индивидуальные, парные, групповые, коллективные.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800" b="1" dirty="0" smtClean="0"/>
              <a:t>По доминирующей деятельности: </a:t>
            </a:r>
            <a:r>
              <a:rPr lang="ru-RU" sz="2800" dirty="0" smtClean="0"/>
              <a:t>исследовательские, практико-ориентированные, информационные, творческие и т.д. 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800" b="1" dirty="0" smtClean="0"/>
              <a:t>По характеру контактов: </a:t>
            </a:r>
            <a:r>
              <a:rPr lang="ru-RU" sz="2800" dirty="0" err="1" smtClean="0"/>
              <a:t>монопроекты</a:t>
            </a:r>
            <a:r>
              <a:rPr lang="ru-RU" sz="2800" dirty="0" smtClean="0"/>
              <a:t>, </a:t>
            </a:r>
            <a:r>
              <a:rPr lang="ru-RU" sz="2800" dirty="0" err="1" smtClean="0"/>
              <a:t>межпредметные</a:t>
            </a:r>
            <a:endParaRPr lang="ru-RU" sz="2800" dirty="0" smtClean="0"/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800" b="1" dirty="0" smtClean="0"/>
              <a:t>По времени: </a:t>
            </a:r>
            <a:r>
              <a:rPr lang="ru-RU" sz="2800" dirty="0" smtClean="0"/>
              <a:t>мини-проекты, краткосрочные, недельные (месячные), годичные</a:t>
            </a:r>
          </a:p>
        </p:txBody>
      </p:sp>
    </p:spTree>
    <p:extLst>
      <p:ext uri="{BB962C8B-B14F-4D97-AF65-F5344CB8AC3E}">
        <p14:creationId xmlns:p14="http://schemas.microsoft.com/office/powerpoint/2010/main" val="1048718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0FA4F5C-B4DB-D044-9C64-D69B94AF7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818" y="365126"/>
            <a:ext cx="8859982" cy="673966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Требования к проекту</a:t>
            </a:r>
            <a:endParaRPr lang="x-none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27463" y="1455938"/>
            <a:ext cx="10156056" cy="4549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800" b="1" dirty="0" smtClean="0"/>
              <a:t>Наличие проблемы.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800" b="1" dirty="0" smtClean="0"/>
              <a:t>Разрешение проблемы: исследовательское, информационное, практическое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800" b="1" dirty="0" smtClean="0"/>
              <a:t>Планирование действий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800" b="1" dirty="0" smtClean="0"/>
              <a:t>Поиск информации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800" b="1" dirty="0" smtClean="0"/>
              <a:t>Создание продукта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800" b="1" dirty="0" smtClean="0"/>
              <a:t>Презентация продукта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43495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0FA4F5C-B4DB-D044-9C64-D69B94AF7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818" y="365126"/>
            <a:ext cx="8859982" cy="673966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Возможный план проекта</a:t>
            </a:r>
            <a:endParaRPr lang="x-none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8364814"/>
              </p:ext>
            </p:extLst>
          </p:nvPr>
        </p:nvGraphicFramePr>
        <p:xfrm>
          <a:off x="1777369" y="1540368"/>
          <a:ext cx="8856662" cy="4897438"/>
        </p:xfrm>
        <a:graphic>
          <a:graphicData uri="http://schemas.openxmlformats.org/drawingml/2006/table">
            <a:tbl>
              <a:tblPr/>
              <a:tblGrid>
                <a:gridCol w="1666875"/>
                <a:gridCol w="1436687"/>
                <a:gridCol w="1547813"/>
                <a:gridCol w="1771650"/>
                <a:gridCol w="1401762"/>
                <a:gridCol w="1031875"/>
              </a:tblGrid>
              <a:tr h="15811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Что?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(Задача, направление, мероприятие)</a:t>
                      </a:r>
                    </a:p>
                  </a:txBody>
                  <a:tcPr marL="90000" marR="90000" marT="46800" marB="46800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Зачем?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(актуальность, смысл, </a:t>
                      </a: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продукт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marL="90000" marR="90000" marT="46800" marB="4680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Как?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(способы, технологии, формы, механизмы)</a:t>
                      </a:r>
                    </a:p>
                  </a:txBody>
                  <a:tcPr marL="90000" marR="90000" marT="46800" marB="4680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Кто?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(Ответственные, организаторы)</a:t>
                      </a:r>
                    </a:p>
                  </a:txBody>
                  <a:tcPr marL="90000" marR="90000" marT="46800" marB="4680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Когда?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(место проведения)</a:t>
                      </a:r>
                    </a:p>
                  </a:txBody>
                  <a:tcPr marL="90000" marR="90000" marT="46800" marB="4680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Где?</a:t>
                      </a:r>
                    </a:p>
                  </a:txBody>
                  <a:tcPr marL="90000" marR="90000" marT="46800" marB="4680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8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8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8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682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0FA4F5C-B4DB-D044-9C64-D69B94AF7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818" y="365126"/>
            <a:ext cx="8859982" cy="673966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Возможный план проекта</a:t>
            </a:r>
            <a:endParaRPr lang="x-none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6" descr="scheme3"/>
          <p:cNvPicPr>
            <a:picLocks noChangeAspect="1" noChangeArrowheads="1"/>
          </p:cNvPicPr>
          <p:nvPr/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676" y="1303368"/>
            <a:ext cx="9006534" cy="529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2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0FA4F5C-B4DB-D044-9C64-D69B94AF7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818" y="365126"/>
            <a:ext cx="8859982" cy="673966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Возможные продукты проекта</a:t>
            </a:r>
            <a:endParaRPr lang="x-none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427101" y="1334178"/>
            <a:ext cx="3887787" cy="4819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6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r>
              <a:rPr lang="ru-RU" altLang="ru-RU" sz="2400" b="1" dirty="0"/>
              <a:t>  WEB-сайт</a:t>
            </a:r>
          </a:p>
          <a:p>
            <a:pPr eaLnBrk="1" hangingPunct="1">
              <a:lnSpc>
                <a:spcPct val="16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r>
              <a:rPr lang="ru-RU" altLang="ru-RU" sz="2400" b="1" dirty="0" smtClean="0"/>
              <a:t>  Атлас</a:t>
            </a:r>
            <a:r>
              <a:rPr lang="ru-RU" altLang="ru-RU" sz="2400" b="1" dirty="0"/>
              <a:t>, карта</a:t>
            </a:r>
          </a:p>
          <a:p>
            <a:pPr eaLnBrk="1" hangingPunct="1">
              <a:lnSpc>
                <a:spcPct val="16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r>
              <a:rPr lang="ru-RU" altLang="ru-RU" sz="2400" b="1" dirty="0"/>
              <a:t>  Видеофильм</a:t>
            </a:r>
          </a:p>
          <a:p>
            <a:pPr eaLnBrk="1" hangingPunct="1">
              <a:lnSpc>
                <a:spcPct val="16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r>
              <a:rPr lang="ru-RU" altLang="ru-RU" sz="2400" b="1" dirty="0"/>
              <a:t>  Выставка</a:t>
            </a:r>
          </a:p>
          <a:p>
            <a:pPr eaLnBrk="1" hangingPunct="1">
              <a:lnSpc>
                <a:spcPct val="16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r>
              <a:rPr lang="ru-RU" altLang="ru-RU" sz="2400" b="1" dirty="0"/>
              <a:t>  Газета, журнал</a:t>
            </a:r>
          </a:p>
          <a:p>
            <a:pPr eaLnBrk="1" hangingPunct="1">
              <a:lnSpc>
                <a:spcPct val="16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r>
              <a:rPr lang="ru-RU" altLang="ru-RU" sz="2400" b="1" dirty="0" smtClean="0"/>
              <a:t>  Игра</a:t>
            </a:r>
            <a:endParaRPr lang="ru-RU" altLang="ru-RU" sz="2400" b="1" dirty="0"/>
          </a:p>
          <a:p>
            <a:pPr eaLnBrk="1" hangingPunct="1">
              <a:lnSpc>
                <a:spcPct val="16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r>
              <a:rPr lang="ru-RU" altLang="ru-RU" sz="2400" b="1" dirty="0"/>
              <a:t>  Коллекция</a:t>
            </a:r>
          </a:p>
          <a:p>
            <a:pPr eaLnBrk="1" hangingPunct="1">
              <a:lnSpc>
                <a:spcPct val="16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r>
              <a:rPr lang="ru-RU" altLang="ru-RU" sz="2400" b="1" dirty="0"/>
              <a:t> Модель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062692" y="1182842"/>
            <a:ext cx="4977953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r>
              <a:rPr lang="ru-RU" altLang="ru-RU" b="1" dirty="0"/>
              <a:t>  </a:t>
            </a:r>
            <a:r>
              <a:rPr lang="ru-RU" altLang="ru-RU" sz="2400" b="1" dirty="0"/>
              <a:t>Костюм</a:t>
            </a:r>
          </a:p>
          <a:p>
            <a:pPr eaLnBrk="1" hangingPunct="1">
              <a:lnSpc>
                <a:spcPct val="15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r>
              <a:rPr lang="ru-RU" altLang="ru-RU" sz="2400" b="1" dirty="0"/>
              <a:t>  Музыкальное произведение</a:t>
            </a:r>
          </a:p>
          <a:p>
            <a:pPr eaLnBrk="1" hangingPunct="1">
              <a:lnSpc>
                <a:spcPct val="15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r>
              <a:rPr lang="ru-RU" altLang="ru-RU" sz="2400" b="1" dirty="0"/>
              <a:t>  Мультимедийный продукт</a:t>
            </a:r>
          </a:p>
          <a:p>
            <a:pPr eaLnBrk="1" hangingPunct="1">
              <a:lnSpc>
                <a:spcPct val="15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r>
              <a:rPr lang="ru-RU" altLang="ru-RU" sz="2400" b="1" dirty="0"/>
              <a:t>  Оформление кабинета</a:t>
            </a:r>
          </a:p>
          <a:p>
            <a:pPr eaLnBrk="1" hangingPunct="1">
              <a:lnSpc>
                <a:spcPct val="15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r>
              <a:rPr lang="ru-RU" altLang="ru-RU" sz="2400" b="1" dirty="0"/>
              <a:t>  Постановка</a:t>
            </a:r>
          </a:p>
          <a:p>
            <a:pPr eaLnBrk="1" hangingPunct="1">
              <a:lnSpc>
                <a:spcPct val="15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r>
              <a:rPr lang="ru-RU" altLang="ru-RU" sz="2400" b="1" dirty="0"/>
              <a:t>  Праздник</a:t>
            </a:r>
          </a:p>
          <a:p>
            <a:pPr eaLnBrk="1" hangingPunct="1">
              <a:lnSpc>
                <a:spcPct val="15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r>
              <a:rPr lang="ru-RU" altLang="ru-RU" sz="2400" b="1" dirty="0" smtClean="0"/>
              <a:t>  Справочник</a:t>
            </a:r>
            <a:endParaRPr lang="ru-RU" altLang="ru-RU" sz="2400" b="1" dirty="0"/>
          </a:p>
          <a:p>
            <a:pPr eaLnBrk="1" hangingPunct="1">
              <a:lnSpc>
                <a:spcPct val="15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r>
              <a:rPr lang="ru-RU" altLang="ru-RU" sz="2400" b="1" dirty="0" smtClean="0"/>
              <a:t>  Учебное </a:t>
            </a:r>
            <a:r>
              <a:rPr lang="ru-RU" altLang="ru-RU" sz="2400" b="1" dirty="0"/>
              <a:t>пособие</a:t>
            </a:r>
          </a:p>
          <a:p>
            <a:pPr eaLnBrk="1" hangingPunct="1">
              <a:lnSpc>
                <a:spcPct val="15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r>
              <a:rPr lang="ru-RU" altLang="ru-RU" sz="2400" b="1" dirty="0"/>
              <a:t>  Экскурсия и др.</a:t>
            </a:r>
          </a:p>
        </p:txBody>
      </p:sp>
    </p:spTree>
    <p:extLst>
      <p:ext uri="{BB962C8B-B14F-4D97-AF65-F5344CB8AC3E}">
        <p14:creationId xmlns:p14="http://schemas.microsoft.com/office/powerpoint/2010/main" val="110861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0FA4F5C-B4DB-D044-9C64-D69B94AF7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818" y="365126"/>
            <a:ext cx="8859982" cy="673966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Проектная папка</a:t>
            </a:r>
            <a:endParaRPr lang="x-none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427100" y="1334178"/>
            <a:ext cx="9696619" cy="541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6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r>
              <a:rPr lang="ru-RU" altLang="ru-RU" sz="2400" b="1" dirty="0"/>
              <a:t>  </a:t>
            </a:r>
            <a:r>
              <a:rPr lang="ru-RU" altLang="ru-RU" sz="2400" b="1" dirty="0" smtClean="0"/>
              <a:t>Паспорт проекта</a:t>
            </a:r>
            <a:endParaRPr lang="ru-RU" altLang="ru-RU" sz="2400" b="1" dirty="0"/>
          </a:p>
          <a:p>
            <a:pPr eaLnBrk="1" hangingPunct="1">
              <a:lnSpc>
                <a:spcPct val="16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r>
              <a:rPr lang="ru-RU" altLang="ru-RU" sz="2400" b="1" dirty="0" smtClean="0"/>
              <a:t>  План проекта</a:t>
            </a:r>
            <a:endParaRPr lang="ru-RU" altLang="ru-RU" sz="2400" b="1" dirty="0"/>
          </a:p>
          <a:p>
            <a:pPr eaLnBrk="1" hangingPunct="1">
              <a:lnSpc>
                <a:spcPct val="16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r>
              <a:rPr lang="ru-RU" altLang="ru-RU" sz="2400" b="1" dirty="0"/>
              <a:t>  </a:t>
            </a:r>
            <a:r>
              <a:rPr lang="ru-RU" altLang="ru-RU" sz="2400" b="1" dirty="0" smtClean="0"/>
              <a:t>Промежуточные отчеты</a:t>
            </a:r>
            <a:endParaRPr lang="ru-RU" altLang="ru-RU" sz="2400" b="1" dirty="0"/>
          </a:p>
          <a:p>
            <a:pPr eaLnBrk="1" hangingPunct="1">
              <a:lnSpc>
                <a:spcPct val="16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r>
              <a:rPr lang="ru-RU" altLang="ru-RU" sz="2400" b="1" dirty="0"/>
              <a:t>  </a:t>
            </a:r>
            <a:r>
              <a:rPr lang="ru-RU" altLang="ru-RU" sz="2400" b="1" dirty="0" smtClean="0"/>
              <a:t>Идеи, гипотезы, исследования</a:t>
            </a:r>
            <a:endParaRPr lang="ru-RU" altLang="ru-RU" sz="2400" b="1" dirty="0"/>
          </a:p>
          <a:p>
            <a:pPr eaLnBrk="1" hangingPunct="1">
              <a:lnSpc>
                <a:spcPct val="16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r>
              <a:rPr lang="ru-RU" altLang="ru-RU" sz="2400" b="1" dirty="0"/>
              <a:t>  </a:t>
            </a:r>
            <a:r>
              <a:rPr lang="ru-RU" altLang="ru-RU" sz="2400" b="1" dirty="0" smtClean="0"/>
              <a:t>Описание проблем</a:t>
            </a:r>
            <a:endParaRPr lang="ru-RU" altLang="ru-RU" sz="2400" b="1" dirty="0"/>
          </a:p>
          <a:p>
            <a:pPr eaLnBrk="1" hangingPunct="1">
              <a:lnSpc>
                <a:spcPct val="16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r>
              <a:rPr lang="ru-RU" altLang="ru-RU" sz="2400" b="1" dirty="0" smtClean="0"/>
              <a:t>  Эскизы, чертежи, наброски, сценарии, литература и т.д.</a:t>
            </a:r>
            <a:endParaRPr lang="ru-RU" altLang="ru-RU" sz="2400" b="1" dirty="0"/>
          </a:p>
          <a:p>
            <a:pPr eaLnBrk="1" hangingPunct="1">
              <a:lnSpc>
                <a:spcPct val="16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r>
              <a:rPr lang="ru-RU" altLang="ru-RU" sz="2400" b="1" dirty="0"/>
              <a:t>  </a:t>
            </a:r>
            <a:r>
              <a:rPr lang="ru-RU" altLang="ru-RU" sz="2400" b="1" dirty="0" smtClean="0"/>
              <a:t>Фотографии выставок, презентаций, работ</a:t>
            </a:r>
          </a:p>
          <a:p>
            <a:pPr eaLnBrk="1" hangingPunct="1">
              <a:lnSpc>
                <a:spcPct val="16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r>
              <a:rPr lang="ru-RU" altLang="ru-RU" sz="2400" b="1" dirty="0"/>
              <a:t> </a:t>
            </a:r>
            <a:r>
              <a:rPr lang="ru-RU" altLang="ru-RU" sz="2400" b="1" dirty="0" smtClean="0"/>
              <a:t>Другие рабочие материалы</a:t>
            </a:r>
            <a:endParaRPr lang="ru-RU" altLang="ru-RU" sz="2400" b="1" dirty="0"/>
          </a:p>
          <a:p>
            <a:pPr eaLnBrk="1" hangingPunct="1">
              <a:lnSpc>
                <a:spcPct val="16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endParaRPr lang="ru-RU" alt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33202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0FA4F5C-B4DB-D044-9C64-D69B94AF7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818" y="223083"/>
            <a:ext cx="8859982" cy="67396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Внешние результаты проектной деятельности</a:t>
            </a:r>
            <a:endParaRPr lang="x-none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427100" y="1334178"/>
            <a:ext cx="9696619" cy="4819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6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r>
              <a:rPr lang="ru-RU" altLang="ru-RU" sz="2800" b="1" dirty="0"/>
              <a:t> </a:t>
            </a:r>
            <a:r>
              <a:rPr lang="ru-RU" altLang="ru-RU" sz="2800" b="1" dirty="0" smtClean="0"/>
              <a:t>Умение рефлексировать</a:t>
            </a:r>
          </a:p>
          <a:p>
            <a:pPr eaLnBrk="1" hangingPunct="1">
              <a:lnSpc>
                <a:spcPct val="16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r>
              <a:rPr lang="ru-RU" altLang="ru-RU" sz="2800" b="1" dirty="0"/>
              <a:t> </a:t>
            </a:r>
            <a:r>
              <a:rPr lang="ru-RU" altLang="ru-RU" sz="2800" b="1" dirty="0" smtClean="0"/>
              <a:t>Исследовательские умения</a:t>
            </a:r>
          </a:p>
          <a:p>
            <a:pPr eaLnBrk="1" hangingPunct="1">
              <a:lnSpc>
                <a:spcPct val="16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r>
              <a:rPr lang="ru-RU" altLang="ru-RU" sz="2800" b="1" dirty="0"/>
              <a:t> </a:t>
            </a:r>
            <a:r>
              <a:rPr lang="ru-RU" altLang="ru-RU" sz="2800" b="1" dirty="0" smtClean="0"/>
              <a:t>Навыки сотрудничества</a:t>
            </a:r>
          </a:p>
          <a:p>
            <a:pPr eaLnBrk="1" hangingPunct="1">
              <a:lnSpc>
                <a:spcPct val="16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r>
              <a:rPr lang="ru-RU" altLang="ru-RU" sz="2800" b="1" dirty="0"/>
              <a:t> </a:t>
            </a:r>
            <a:r>
              <a:rPr lang="ru-RU" altLang="ru-RU" sz="2800" b="1" dirty="0" smtClean="0"/>
              <a:t>Менеджерские умения</a:t>
            </a:r>
          </a:p>
          <a:p>
            <a:pPr eaLnBrk="1" hangingPunct="1">
              <a:lnSpc>
                <a:spcPct val="16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r>
              <a:rPr lang="ru-RU" altLang="ru-RU" sz="2800" b="1" dirty="0"/>
              <a:t> </a:t>
            </a:r>
            <a:r>
              <a:rPr lang="ru-RU" altLang="ru-RU" sz="2800" b="1" dirty="0" smtClean="0"/>
              <a:t>Коммуникативные умения</a:t>
            </a:r>
          </a:p>
          <a:p>
            <a:pPr eaLnBrk="1" hangingPunct="1">
              <a:lnSpc>
                <a:spcPct val="16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r>
              <a:rPr lang="ru-RU" altLang="ru-RU" sz="2800" b="1" dirty="0"/>
              <a:t> </a:t>
            </a:r>
            <a:r>
              <a:rPr lang="ru-RU" altLang="ru-RU" sz="2800" b="1" dirty="0" smtClean="0"/>
              <a:t>Умения презентовать себя и свой продукт</a:t>
            </a:r>
            <a:endParaRPr lang="ru-RU" altLang="ru-RU" sz="2800" b="1" dirty="0"/>
          </a:p>
          <a:p>
            <a:pPr eaLnBrk="1" hangingPunct="1">
              <a:lnSpc>
                <a:spcPct val="160000"/>
              </a:lnSpc>
              <a:buClr>
                <a:srgbClr val="0274C2"/>
              </a:buClr>
              <a:buFont typeface="Wingdings" panose="05000000000000000000" pitchFamily="2" charset="2"/>
              <a:buChar char="§"/>
            </a:pPr>
            <a:endParaRPr lang="ru-RU" alt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1818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308</Words>
  <Application>Microsoft Office PowerPoint</Application>
  <PresentationFormat>Широкоэкранный</PresentationFormat>
  <Paragraphs>71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 Theme</vt:lpstr>
      <vt:lpstr>Проектирование и метод проектов в работе педагога ДО </vt:lpstr>
      <vt:lpstr>Метод проектов</vt:lpstr>
      <vt:lpstr>Виды проектов</vt:lpstr>
      <vt:lpstr>Требования к проекту</vt:lpstr>
      <vt:lpstr>Возможный план проекта</vt:lpstr>
      <vt:lpstr>Возможный план проекта</vt:lpstr>
      <vt:lpstr>Возможные продукты проекта</vt:lpstr>
      <vt:lpstr>Проектная папка</vt:lpstr>
      <vt:lpstr>Внешние результаты проектной деятельности</vt:lpstr>
      <vt:lpstr>Проект «Подводный мир»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Microsoft Office User</dc:creator>
  <cp:lastModifiedBy>Lenovo</cp:lastModifiedBy>
  <cp:revision>34</cp:revision>
  <dcterms:created xsi:type="dcterms:W3CDTF">2022-05-10T13:22:45Z</dcterms:created>
  <dcterms:modified xsi:type="dcterms:W3CDTF">2022-10-20T13:26:10Z</dcterms:modified>
</cp:coreProperties>
</file>