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5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4693"/>
    <a:srgbClr val="BF62C6"/>
    <a:srgbClr val="F52328"/>
    <a:srgbClr val="8202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616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538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2978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580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010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83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15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932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24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136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526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561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87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267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358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73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094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rgbClr val="7030A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31A672B-5A62-461D-8F0F-BD07B52ECE48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806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7427" y="2542718"/>
            <a:ext cx="8347902" cy="746735"/>
          </a:xfrm>
        </p:spPr>
        <p:txBody>
          <a:bodyPr>
            <a:noAutofit/>
          </a:bodyPr>
          <a:lstStyle/>
          <a:p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k" pitchFamily="50" charset="0"/>
              </a:rPr>
              <a:t>Что нужно знать</a:t>
            </a:r>
            <a:r>
              <a:rPr lang="ru-RU" sz="6600" dirty="0" smtClean="0">
                <a:latin typeface="Mak" pitchFamily="50" charset="0"/>
              </a:rPr>
              <a:t/>
            </a:r>
            <a:br>
              <a:rPr lang="ru-RU" sz="6600" dirty="0" smtClean="0">
                <a:latin typeface="Mak" pitchFamily="50" charset="0"/>
              </a:rPr>
            </a:br>
            <a:r>
              <a:rPr lang="en-US" sz="6600" dirty="0" smtClean="0">
                <a:latin typeface="Mak" pitchFamily="50" charset="0"/>
              </a:rPr>
              <a:t>                   </a:t>
            </a:r>
            <a:endParaRPr lang="ru-RU" sz="6600" dirty="0">
              <a:latin typeface="Mak" pitchFamily="50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060204" y="333120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k" pitchFamily="50" charset="0"/>
              </a:rPr>
              <a:t>о </a:t>
            </a: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k" pitchFamily="50" charset="0"/>
              </a:rPr>
              <a:t>SMM?       </a:t>
            </a:r>
            <a:r>
              <a:rPr lang="en-US" sz="6600" dirty="0" smtClean="0">
                <a:latin typeface="Mak" pitchFamily="50" charset="0"/>
              </a:rPr>
              <a:t>            </a:t>
            </a:r>
            <a:endParaRPr lang="ru-RU" sz="6600" dirty="0">
              <a:latin typeface="Ma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24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002060"/>
            </a:gs>
            <a:gs pos="58000">
              <a:srgbClr val="D24693"/>
            </a:gs>
            <a:gs pos="83000">
              <a:srgbClr val="BF62C6"/>
            </a:gs>
            <a:gs pos="100000">
              <a:srgbClr val="7030A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7564"/>
          </a:xfrm>
        </p:spPr>
        <p:txBody>
          <a:bodyPr/>
          <a:lstStyle/>
          <a:p>
            <a:r>
              <a:rPr lang="ru-RU" dirty="0" smtClean="0">
                <a:latin typeface="Mak" pitchFamily="50" charset="0"/>
              </a:rPr>
              <a:t>5 мифов </a:t>
            </a:r>
            <a:r>
              <a:rPr lang="en-US" dirty="0" smtClean="0">
                <a:latin typeface="Mak" pitchFamily="50" charset="0"/>
              </a:rPr>
              <a:t>SMM</a:t>
            </a:r>
            <a:endParaRPr lang="ru-RU" dirty="0">
              <a:latin typeface="Mak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2059" y="1596379"/>
            <a:ext cx="49611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mbria" panose="02040503050406030204" pitchFamily="18" charset="0"/>
              </a:rPr>
              <a:t>C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mbria" panose="02040503050406030204" pitchFamily="18" charset="0"/>
              </a:rPr>
              <a:t>оциальные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mbria" panose="02040503050406030204" pitchFamily="18" charset="0"/>
              </a:rPr>
              <a:t> сети бесплатны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Cambria" panose="02040503050406030204" pitchFamily="18" charset="0"/>
            </a:endParaRPr>
          </a:p>
        </p:txBody>
      </p:sp>
      <p:sp>
        <p:nvSpPr>
          <p:cNvPr id="5" name="Умножение 4"/>
          <p:cNvSpPr/>
          <p:nvPr/>
        </p:nvSpPr>
        <p:spPr>
          <a:xfrm>
            <a:off x="5350213" y="1647802"/>
            <a:ext cx="749029" cy="671208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383294" y="1707204"/>
            <a:ext cx="49611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mbria" panose="02040503050406030204" pitchFamily="18" charset="0"/>
              </a:rPr>
              <a:t>Время=деньги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Cambria" panose="02040503050406030204" pitchFamily="18" charset="0"/>
            </a:endParaRPr>
          </a:p>
        </p:txBody>
      </p:sp>
      <p:sp>
        <p:nvSpPr>
          <p:cNvPr id="7" name="Плюс 6"/>
          <p:cNvSpPr/>
          <p:nvPr/>
        </p:nvSpPr>
        <p:spPr>
          <a:xfrm>
            <a:off x="6382156" y="1647802"/>
            <a:ext cx="800910" cy="700391"/>
          </a:xfrm>
          <a:prstGeom prst="mathPlu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92059" y="5571500"/>
            <a:ext cx="49611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mbria" panose="02040503050406030204" pitchFamily="18" charset="0"/>
              </a:rPr>
              <a:t>SMM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mbria" panose="02040503050406030204" pitchFamily="18" charset="0"/>
              </a:rPr>
              <a:t>помогает искать аудиторию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Cambria" panose="02040503050406030204" pitchFamily="18" charset="0"/>
            </a:endParaRPr>
          </a:p>
        </p:txBody>
      </p:sp>
      <p:sp>
        <p:nvSpPr>
          <p:cNvPr id="9" name="Умножение 8"/>
          <p:cNvSpPr/>
          <p:nvPr/>
        </p:nvSpPr>
        <p:spPr>
          <a:xfrm>
            <a:off x="5453166" y="5723900"/>
            <a:ext cx="749029" cy="671208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403561" y="5509437"/>
            <a:ext cx="49611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mbria" panose="02040503050406030204" pitchFamily="18" charset="0"/>
              </a:rPr>
              <a:t>SMM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mbria" panose="02040503050406030204" pitchFamily="18" charset="0"/>
              </a:rPr>
              <a:t>помогает укреплять лояльность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Cambria" panose="02040503050406030204" pitchFamily="18" charset="0"/>
            </a:endParaRPr>
          </a:p>
        </p:txBody>
      </p:sp>
      <p:sp>
        <p:nvSpPr>
          <p:cNvPr id="11" name="Плюс 10"/>
          <p:cNvSpPr/>
          <p:nvPr/>
        </p:nvSpPr>
        <p:spPr>
          <a:xfrm>
            <a:off x="6502537" y="5659047"/>
            <a:ext cx="800910" cy="700391"/>
          </a:xfrm>
          <a:prstGeom prst="mathPlu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42002" y="3631072"/>
            <a:ext cx="49611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mbria" panose="02040503050406030204" pitchFamily="18" charset="0"/>
              </a:rPr>
              <a:t>Соцсети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mbria" panose="02040503050406030204" pitchFamily="18" charset="0"/>
              </a:rPr>
              <a:t> – каналы вещания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Cambria" panose="02040503050406030204" pitchFamily="18" charset="0"/>
            </a:endParaRPr>
          </a:p>
        </p:txBody>
      </p:sp>
      <p:sp>
        <p:nvSpPr>
          <p:cNvPr id="15" name="Умножение 14"/>
          <p:cNvSpPr/>
          <p:nvPr/>
        </p:nvSpPr>
        <p:spPr>
          <a:xfrm>
            <a:off x="5453166" y="3607340"/>
            <a:ext cx="749029" cy="671208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7403561" y="3392877"/>
            <a:ext cx="49611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mbria" panose="02040503050406030204" pitchFamily="18" charset="0"/>
              </a:rPr>
              <a:t>Соцсети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mbria" panose="02040503050406030204" pitchFamily="18" charset="0"/>
              </a:rPr>
              <a:t> каналы взаимодействия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Cambria" panose="02040503050406030204" pitchFamily="18" charset="0"/>
            </a:endParaRPr>
          </a:p>
        </p:txBody>
      </p:sp>
      <p:sp>
        <p:nvSpPr>
          <p:cNvPr id="17" name="Плюс 16"/>
          <p:cNvSpPr/>
          <p:nvPr/>
        </p:nvSpPr>
        <p:spPr>
          <a:xfrm>
            <a:off x="6502537" y="3542487"/>
            <a:ext cx="800910" cy="700391"/>
          </a:xfrm>
          <a:prstGeom prst="mathPlu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471792" y="4501114"/>
            <a:ext cx="49611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mbria" panose="02040503050406030204" pitchFamily="18" charset="0"/>
              </a:rPr>
              <a:t>Нужно размещать несколько постов в день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Cambria" panose="02040503050406030204" pitchFamily="18" charset="0"/>
            </a:endParaRPr>
          </a:p>
        </p:txBody>
      </p:sp>
      <p:sp>
        <p:nvSpPr>
          <p:cNvPr id="20" name="Умножение 19"/>
          <p:cNvSpPr/>
          <p:nvPr/>
        </p:nvSpPr>
        <p:spPr>
          <a:xfrm>
            <a:off x="5432899" y="4653514"/>
            <a:ext cx="749029" cy="671208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7383294" y="4439051"/>
            <a:ext cx="49611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mbria" panose="02040503050406030204" pitchFamily="18" charset="0"/>
              </a:rPr>
              <a:t>Важно размещать посты регулярно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Cambria" panose="02040503050406030204" pitchFamily="18" charset="0"/>
            </a:endParaRPr>
          </a:p>
        </p:txBody>
      </p:sp>
      <p:sp>
        <p:nvSpPr>
          <p:cNvPr id="22" name="Плюс 21"/>
          <p:cNvSpPr/>
          <p:nvPr/>
        </p:nvSpPr>
        <p:spPr>
          <a:xfrm>
            <a:off x="6482270" y="4588661"/>
            <a:ext cx="800910" cy="700391"/>
          </a:xfrm>
          <a:prstGeom prst="mathPlu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92059" y="2535448"/>
            <a:ext cx="49611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mbria" panose="02040503050406030204" pitchFamily="18" charset="0"/>
              </a:rPr>
              <a:t>Нужно использовать несколько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mbria" panose="02040503050406030204" pitchFamily="18" charset="0"/>
              </a:rPr>
              <a:t>соцсетей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Cambria" panose="02040503050406030204" pitchFamily="18" charset="0"/>
            </a:endParaRPr>
          </a:p>
        </p:txBody>
      </p:sp>
      <p:sp>
        <p:nvSpPr>
          <p:cNvPr id="25" name="Умножение 24"/>
          <p:cNvSpPr/>
          <p:nvPr/>
        </p:nvSpPr>
        <p:spPr>
          <a:xfrm>
            <a:off x="5453166" y="2687848"/>
            <a:ext cx="749029" cy="671208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7403561" y="2473385"/>
            <a:ext cx="49611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Cambria" panose="02040503050406030204" pitchFamily="18" charset="0"/>
              </a:rPr>
              <a:t>Важно быть там, где аудитория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Cambria" panose="02040503050406030204" pitchFamily="18" charset="0"/>
            </a:endParaRPr>
          </a:p>
        </p:txBody>
      </p:sp>
      <p:sp>
        <p:nvSpPr>
          <p:cNvPr id="27" name="Плюс 26"/>
          <p:cNvSpPr/>
          <p:nvPr/>
        </p:nvSpPr>
        <p:spPr>
          <a:xfrm>
            <a:off x="6502537" y="2622995"/>
            <a:ext cx="800910" cy="700391"/>
          </a:xfrm>
          <a:prstGeom prst="mathPlu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29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4" grpId="0"/>
      <p:bldP spid="15" grpId="0" animBg="1"/>
      <p:bldP spid="16" grpId="0"/>
      <p:bldP spid="17" grpId="0" animBg="1"/>
      <p:bldP spid="19" grpId="0"/>
      <p:bldP spid="20" grpId="0" animBg="1"/>
      <p:bldP spid="21" grpId="0"/>
      <p:bldP spid="22" grpId="0" animBg="1"/>
      <p:bldP spid="24" grpId="0"/>
      <p:bldP spid="25" grpId="0" animBg="1"/>
      <p:bldP spid="26" grpId="0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80242" y="2446175"/>
            <a:ext cx="10515600" cy="967564"/>
          </a:xfrm>
        </p:spPr>
        <p:txBody>
          <a:bodyPr/>
          <a:lstStyle/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k" pitchFamily="50" charset="0"/>
              </a:rPr>
              <a:t>Чек-лист </a:t>
            </a:r>
            <a:r>
              <a:rPr lang="ru-RU" sz="6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k" pitchFamily="50" charset="0"/>
              </a:rPr>
              <a:t>блоггера</a:t>
            </a: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k" pitchFamily="50" charset="0"/>
              </a:rPr>
              <a:t> </a:t>
            </a:r>
            <a:b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k" pitchFamily="50" charset="0"/>
              </a:rPr>
            </a:b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k" pitchFamily="50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6878" y="3100552"/>
            <a:ext cx="10691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k" pitchFamily="50" charset="0"/>
              </a:rPr>
              <a:t>по его стратегии в </a:t>
            </a:r>
            <a:r>
              <a:rPr 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k" pitchFamily="50" charset="0"/>
              </a:rPr>
              <a:t>SMM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562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002060"/>
            </a:gs>
            <a:gs pos="58000">
              <a:srgbClr val="D24693"/>
            </a:gs>
            <a:gs pos="83000">
              <a:srgbClr val="BF62C6"/>
            </a:gs>
            <a:gs pos="100000">
              <a:srgbClr val="7030A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7564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k" pitchFamily="50" charset="0"/>
              </a:rPr>
              <a:t>Каждый день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k" pitchFamily="50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2166" y="1524000"/>
            <a:ext cx="10499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Проверить и обновить календарь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5930" y="1400889"/>
            <a:ext cx="87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92166" y="2069252"/>
            <a:ext cx="10499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Ответить на вопросы и комментарии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5930" y="1946141"/>
            <a:ext cx="87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92166" y="2556862"/>
            <a:ext cx="10499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упоминаниями аккаунта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45930" y="2433751"/>
            <a:ext cx="87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92166" y="3136052"/>
            <a:ext cx="10499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Пополнить коллекцию актуальных слов по направлению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45930" y="3012941"/>
            <a:ext cx="87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92166" y="3715242"/>
            <a:ext cx="10499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Просмотреть посты конкурентов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45930" y="3592131"/>
            <a:ext cx="87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92166" y="4219574"/>
            <a:ext cx="10499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Просмотреть новости по теме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45930" y="4096463"/>
            <a:ext cx="87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92166" y="4768980"/>
            <a:ext cx="10499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Придумать модный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хэштег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45930" y="4645869"/>
            <a:ext cx="87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92166" y="5353755"/>
            <a:ext cx="10499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Прокомментировать пост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инфлюэнсеров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45930" y="5230644"/>
            <a:ext cx="87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224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002060"/>
            </a:gs>
            <a:gs pos="58000">
              <a:srgbClr val="D24693"/>
            </a:gs>
            <a:gs pos="83000">
              <a:srgbClr val="BF62C6"/>
            </a:gs>
            <a:gs pos="100000">
              <a:srgbClr val="7030A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7564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k" pitchFamily="50" charset="0"/>
              </a:rPr>
              <a:t>Каждую неделю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k" pitchFamily="50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2166" y="1524000"/>
            <a:ext cx="10499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Обсудите идеи с командой на предстоящую неделю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5930" y="1400889"/>
            <a:ext cx="87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92166" y="2069252"/>
            <a:ext cx="10499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Составьте план публикаций на неделю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5930" y="1946141"/>
            <a:ext cx="87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92166" y="2556862"/>
            <a:ext cx="10499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Проанализируйте успешные посты конкурентов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45930" y="2433751"/>
            <a:ext cx="87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92166" y="3136052"/>
            <a:ext cx="10499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Изучите результаты рекламных компаний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45930" y="3012941"/>
            <a:ext cx="87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33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002060"/>
            </a:gs>
            <a:gs pos="58000">
              <a:srgbClr val="D24693"/>
            </a:gs>
            <a:gs pos="83000">
              <a:srgbClr val="BF62C6"/>
            </a:gs>
            <a:gs pos="100000">
              <a:srgbClr val="7030A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7564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k" pitchFamily="50" charset="0"/>
              </a:rPr>
              <a:t>Каждый месяц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k" pitchFamily="50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2166" y="1524000"/>
            <a:ext cx="10499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Соберите статистику за месяц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5930" y="1400889"/>
            <a:ext cx="87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92166" y="2069252"/>
            <a:ext cx="10499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Проанализируйте стратегии конкурентов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5930" y="1946141"/>
            <a:ext cx="87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92166" y="2556862"/>
            <a:ext cx="10499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Изучите свои удачные посты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45930" y="2433751"/>
            <a:ext cx="87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92166" y="3136052"/>
            <a:ext cx="10499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Установите соотношение обучающего и развлекающего контента на следующий месяц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45930" y="3012941"/>
            <a:ext cx="87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2166" y="3961463"/>
            <a:ext cx="10499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предстоящие события и обновления в индустрии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5930" y="3838352"/>
            <a:ext cx="87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665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" grpId="0"/>
      <p:bldP spid="28" grpId="0"/>
      <p:bldP spid="29" grpId="0"/>
      <p:bldP spid="30" grpId="0"/>
      <p:bldP spid="31" grpId="0"/>
      <p:bldP spid="32" grpId="0"/>
      <p:bldP spid="33" grpId="0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002060"/>
            </a:gs>
            <a:gs pos="58000">
              <a:srgbClr val="D24693"/>
            </a:gs>
            <a:gs pos="83000">
              <a:srgbClr val="BF62C6"/>
            </a:gs>
            <a:gs pos="100000">
              <a:srgbClr val="7030A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7564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k" pitchFamily="50" charset="0"/>
              </a:rPr>
              <a:t>Рубрикатор и контентная сетка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k" pitchFamily="50" charset="0"/>
            </a:endParaRPr>
          </a:p>
        </p:txBody>
      </p:sp>
      <p:pic>
        <p:nvPicPr>
          <p:cNvPr id="1026" name="Picture 2" descr="Как придумать рубрикатор — SETTERS BL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397" y="1332690"/>
            <a:ext cx="7616858" cy="528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94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002060"/>
            </a:gs>
            <a:gs pos="58000">
              <a:srgbClr val="D24693"/>
            </a:gs>
            <a:gs pos="83000">
              <a:srgbClr val="BF62C6"/>
            </a:gs>
            <a:gs pos="100000">
              <a:srgbClr val="7030A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7564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k" pitchFamily="50" charset="0"/>
              </a:rPr>
              <a:t>Рубрикатор и контентная сетка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k" pitchFamily="50" charset="0"/>
            </a:endParaRPr>
          </a:p>
        </p:txBody>
      </p:sp>
      <p:pic>
        <p:nvPicPr>
          <p:cNvPr id="2052" name="Picture 4" descr="Контент-план: что такое и как составить | Unisen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86" y="1689443"/>
            <a:ext cx="10256497" cy="389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132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7318290"/>
          </a:xfrm>
        </p:spPr>
      </p:pic>
    </p:spTree>
    <p:extLst>
      <p:ext uri="{BB962C8B-B14F-4D97-AF65-F5344CB8AC3E}">
        <p14:creationId xmlns:p14="http://schemas.microsoft.com/office/powerpoint/2010/main" val="116466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</TotalTime>
  <Words>166</Words>
  <Application>Microsoft Office PowerPoint</Application>
  <PresentationFormat>Широкоэкранный</PresentationFormat>
  <Paragraphs>54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Book Antiqua</vt:lpstr>
      <vt:lpstr>Cambria</vt:lpstr>
      <vt:lpstr>Century Gothic</vt:lpstr>
      <vt:lpstr>Mak</vt:lpstr>
      <vt:lpstr>Wingdings</vt:lpstr>
      <vt:lpstr>Wingdings 3</vt:lpstr>
      <vt:lpstr>Ион (конференц-зал)</vt:lpstr>
      <vt:lpstr>Что нужно знать                    </vt:lpstr>
      <vt:lpstr>5 мифов SMM</vt:lpstr>
      <vt:lpstr>Чек-лист блоггера  </vt:lpstr>
      <vt:lpstr>Каждый день</vt:lpstr>
      <vt:lpstr>Каждую неделю</vt:lpstr>
      <vt:lpstr>Каждый месяц</vt:lpstr>
      <vt:lpstr>Рубрикатор и контентная сетка</vt:lpstr>
      <vt:lpstr>Рубрикатор и контентная сетка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63</cp:revision>
  <dcterms:created xsi:type="dcterms:W3CDTF">2022-03-17T07:51:19Z</dcterms:created>
  <dcterms:modified xsi:type="dcterms:W3CDTF">2023-03-22T06:43:24Z</dcterms:modified>
</cp:coreProperties>
</file>