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3" r:id="rId5"/>
    <p:sldId id="265" r:id="rId6"/>
    <p:sldId id="266" r:id="rId7"/>
    <p:sldId id="267" r:id="rId8"/>
    <p:sldId id="268" r:id="rId9"/>
    <p:sldId id="271" r:id="rId10"/>
    <p:sldId id="273" r:id="rId11"/>
    <p:sldId id="270" r:id="rId12"/>
    <p:sldId id="269" r:id="rId13"/>
    <p:sldId id="272" r:id="rId14"/>
    <p:sldId id="274" r:id="rId15"/>
    <p:sldId id="275" r:id="rId1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5814"/>
  </p:normalViewPr>
  <p:slideViewPr>
    <p:cSldViewPr snapToGrid="0" snapToObjects="1">
      <p:cViewPr varScale="1">
        <p:scale>
          <a:sx n="86" d="100"/>
          <a:sy n="86" d="100"/>
        </p:scale>
        <p:origin x="30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4620FE5-642B-5148-A909-6BB1B1C1C4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0016E0-4829-9147-9F35-F4BBC4331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181" y="2470944"/>
            <a:ext cx="7275616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5BC8974-A03A-1747-BFCD-B43DBD9EE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181" y="4950619"/>
            <a:ext cx="727561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0C87F56-DE78-964F-A442-30B1D9B27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45BDEE9-E86E-8245-8518-96AA194CC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4ABDEED-8C19-BD4D-8131-FA6C911F6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297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75834C-D0CB-FB40-BE9D-C1054187A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747566A-D858-EC4C-82A0-0676F8E4D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75BC650-682A-344D-9D24-F4A1A829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19AE609-2CDD-5647-8F14-4AB944183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8661AA-CADF-234D-8E09-7876FDDED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842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6063326B-D5AC-BE43-9E2C-310AB6E90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E1C0950-630D-E24C-B4DB-142C8D290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072444A-831C-C546-AFEE-DC29D33CD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3B4A08-661A-3B45-B6F0-1F56FA64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73D39C-FD9F-F64A-9C9C-88CBE1748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69146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2880ED-4F71-B14F-82AC-E0F6EA1ED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54CA9CA-366A-134B-9BDF-89D769179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4B2BC67-4E60-F34F-9F90-7D87825FC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DE04EB2-4D39-8B4A-9EA4-5A719D025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C4D79C-27AE-B948-BE0A-90905C5B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7598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9EC89E-E1A5-664B-9571-2ADBD411F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4B5AB2A-BBBC-8642-BAFF-6151FA29D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1FA2427-1882-3A4C-9EE4-2E61C8604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D2D0A68-DBFA-DD40-B795-3C712746D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A50916F-B05B-364B-A838-D37F7179F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665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732D84-B1A7-314A-8ECA-6B4B918D5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E010475-D524-1B41-84A3-F9B0417AD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E4FB488-B32C-DB4B-A1D3-8B9A50F0A9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D58625D-EFFD-B641-B1B8-151BB6C9E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44FC101-BEB3-6A44-9F7D-C3472C144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37E297-F24D-084C-BEA9-B7B4DF663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58546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13F3A8-EB48-8644-BF66-423C3162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A76257C-5F42-974A-8911-BBBA2B950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0EFEE4E-F709-454C-9647-8CD4E9891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56A72B8-35B0-BD4D-A33D-FDCE40B2AC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C83949B-CF06-1F43-9A18-1263CCF272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6F9BEE7-A110-E94C-812A-41F915C3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8282226-48B2-EC4C-AD83-76D24C35E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F9CC3B0-6AFC-5340-932F-BCE717EA6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1863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F357EEE-86A6-0347-B3FB-7E3663D9F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0949E60-4BD5-E044-B8EA-7F5DF207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293D6F9-95FD-524C-8E95-E20086F7E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5BBBCC2-FDF3-3E41-9C65-2E111FDBC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4152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BFB707E-7844-8E4D-B9AC-428D5817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76E4568-1E19-C44F-A9B4-15AEA46FF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7AA979E-0BC8-7B46-9478-7A18AA48F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04607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4719CD-49FF-F443-95AC-DCA12279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9DC7A02-D850-EA4A-8F60-94B609431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19E97A0-16F7-C842-ABF8-BE44F4CC7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CC24C4A-3EF6-5B4A-8916-730DD8D4D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80A5CA9-6323-EF45-8440-24F6F6E86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DADDA5E-EF7D-8046-BF28-9C2AF456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7422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A2C835-16D0-364B-824A-970669427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B21892C-B714-4E4B-84BE-694B7EF539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23AD696-473E-CD42-A7EA-EE8A3929D8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8EB590C-7A80-B64E-87CE-9AD7953B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F38DB6-C46B-884E-B365-C7C18827D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F1C482B-7870-9E4D-8EDD-9D181FF2D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738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409BEFB-7D3C-2D45-8791-C41776571FB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618538C-E3C6-174E-8383-D842C04ED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294" y="365125"/>
            <a:ext cx="976250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E0B68D4-86B0-7940-A1A1-E4345E5CF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1294" y="1825625"/>
            <a:ext cx="97625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8761B9-24CE-D44C-84A1-D23F908F6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06D82-9D34-8A4C-9F29-3A81BA44BF40}" type="datetimeFigureOut">
              <a:rPr lang="x-none" smtClean="0"/>
              <a:t>29.05.2023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FCEC120-3A36-E44C-B01C-AA69CDEDC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1A480EB-ACE6-2749-85F7-DA44C9B71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CD937-C86D-CE44-A86A-32F7CD41799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6284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EEB8E2-359A-AC4C-989D-9DA0E9F29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181" y="2974344"/>
            <a:ext cx="8066036" cy="23876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Педагогический 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дизайн в процессе  проектирования результата самообразования</a:t>
            </a:r>
            <a:endParaRPr lang="x-none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FB4EC72-7587-E341-A051-00138DB5D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181" y="5270215"/>
            <a:ext cx="7275616" cy="1655762"/>
          </a:xfrm>
        </p:spPr>
        <p:txBody>
          <a:bodyPr/>
          <a:lstStyle/>
          <a:p>
            <a:r>
              <a:rPr lang="ru-RU" dirty="0" smtClean="0">
                <a:latin typeface="Book Antiqua" panose="02040602050305030304" pitchFamily="18" charset="0"/>
              </a:rPr>
              <a:t>Катерина Юрьевна </a:t>
            </a:r>
            <a:r>
              <a:rPr lang="ru-RU" dirty="0" err="1" smtClean="0">
                <a:latin typeface="Book Antiqua" panose="02040602050305030304" pitchFamily="18" charset="0"/>
              </a:rPr>
              <a:t>Семерник</a:t>
            </a:r>
            <a:endParaRPr lang="ru-RU" dirty="0" smtClean="0">
              <a:latin typeface="Book Antiqua" panose="02040602050305030304" pitchFamily="18" charset="0"/>
            </a:endParaRPr>
          </a:p>
          <a:p>
            <a:r>
              <a:rPr lang="ru-RU" dirty="0" smtClean="0">
                <a:latin typeface="Book Antiqua" panose="02040602050305030304" pitchFamily="18" charset="0"/>
              </a:rPr>
              <a:t>методист </a:t>
            </a:r>
            <a:r>
              <a:rPr lang="ru-RU" dirty="0" err="1" smtClean="0">
                <a:latin typeface="Book Antiqua" panose="02040602050305030304" pitchFamily="18" charset="0"/>
              </a:rPr>
              <a:t>ЦДОДиМ</a:t>
            </a:r>
            <a:r>
              <a:rPr lang="ru-RU" dirty="0" smtClean="0">
                <a:latin typeface="Book Antiqua" panose="02040602050305030304" pitchFamily="18" charset="0"/>
              </a:rPr>
              <a:t> «ДАР»</a:t>
            </a:r>
          </a:p>
          <a:p>
            <a:r>
              <a:rPr lang="ru-RU" dirty="0" smtClean="0">
                <a:latin typeface="Book Antiqua" panose="02040602050305030304" pitchFamily="18" charset="0"/>
              </a:rPr>
              <a:t>г. </a:t>
            </a:r>
            <a:r>
              <a:rPr lang="ru-RU" dirty="0" err="1" smtClean="0">
                <a:latin typeface="Book Antiqua" panose="02040602050305030304" pitchFamily="18" charset="0"/>
              </a:rPr>
              <a:t>Новогрудок</a:t>
            </a:r>
            <a:endParaRPr lang="x-non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07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741" y="294104"/>
            <a:ext cx="9762506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Источники информации 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для самообразования</a:t>
            </a:r>
            <a:endParaRPr lang="x-none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3741" y="1944210"/>
            <a:ext cx="102803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Личный опыт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Опыт коллег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Литература (интернат-источники, библиотека)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Мастер-классы, в том числе онлайн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Конференции и семинары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Очные курсы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Онлайн-курсы (</a:t>
            </a:r>
            <a:r>
              <a:rPr lang="en-US" sz="3200" dirty="0" err="1" smtClean="0">
                <a:solidFill>
                  <a:schemeClr val="bg1"/>
                </a:solidFill>
              </a:rPr>
              <a:t>stepik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</a:rPr>
              <a:t>softskills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и др.)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Видеокурсы, размещенные на </a:t>
            </a:r>
            <a:r>
              <a:rPr lang="en-US" sz="3200" dirty="0" err="1" smtClean="0">
                <a:solidFill>
                  <a:schemeClr val="bg1"/>
                </a:solidFill>
              </a:rPr>
              <a:t>Youtube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и других ресурсах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3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294" y="231960"/>
            <a:ext cx="9762506" cy="1325563"/>
          </a:xfrm>
        </p:spPr>
        <p:txBody>
          <a:bodyPr/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Этап 3. Разработка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969" y="1900821"/>
            <a:ext cx="58037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1. Что мне кажется эффективным?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2. Что я могу применить в работе?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3. Что можно использовать на практике?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4. Что нужно изучить более подробно?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5. Каких знаний мне не хватает?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6. Следует ли корректировать и расширять план?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641222" y="1865310"/>
            <a:ext cx="0" cy="4270159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50698" y="2015231"/>
            <a:ext cx="52356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Создание прототипа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Расширение прототипа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Разработка продукта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Корректировка продукта</a:t>
            </a:r>
          </a:p>
          <a:p>
            <a:pPr>
              <a:lnSpc>
                <a:spcPct val="150000"/>
              </a:lnSpc>
            </a:pP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741" y="365125"/>
            <a:ext cx="9762506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Карта действий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Циклическое расширение за счет новых блоков</a:t>
            </a:r>
            <a:endParaRPr lang="x-none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graphicFrame>
        <p:nvGraphicFramePr>
          <p:cNvPr id="3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148503"/>
              </p:ext>
            </p:extLst>
          </p:nvPr>
        </p:nvGraphicFramePr>
        <p:xfrm>
          <a:off x="1413741" y="2121763"/>
          <a:ext cx="10262585" cy="3812160"/>
        </p:xfrm>
        <a:graphic>
          <a:graphicData uri="http://schemas.openxmlformats.org/drawingml/2006/table">
            <a:tbl>
              <a:tblPr/>
              <a:tblGrid>
                <a:gridCol w="2463987"/>
                <a:gridCol w="1606484"/>
                <a:gridCol w="2030031"/>
                <a:gridCol w="2323604"/>
                <a:gridCol w="1838479"/>
              </a:tblGrid>
              <a:tr h="103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Что?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(Задача, направление)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Как? (источник)</a:t>
                      </a:r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Когда?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(время)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Продукт (результат работы, полученные навыки)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Трудности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1. Изучить создание сайтов и блогов онлайн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Литература, опыт коллег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Сентябрь-декабрь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Личный сайт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Недостаточно знаний в области дизайна сайта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2. Изучить веб-дизайн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Курсы веб-дизайна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Октябрь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Практические навыки в области веб-дизайна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21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294" y="231960"/>
            <a:ext cx="9762506" cy="1325563"/>
          </a:xfrm>
        </p:spPr>
        <p:txBody>
          <a:bodyPr/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Этап 4. Реализация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8721" y="2042863"/>
            <a:ext cx="61677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Где можно использовать продукт самообразования?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Насколько он полезен мне и коллегам?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Что необходимо доработать?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Можно ли использовать результат как основу для дальнейшей работы?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641222" y="1865310"/>
            <a:ext cx="0" cy="4270159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50698" y="2015231"/>
            <a:ext cx="52356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Проведение мастер-классов, методических объединений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Описание опыта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Внедрение в программу объединения по интересам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Участие в конкурсах и др.</a:t>
            </a:r>
          </a:p>
          <a:p>
            <a:pPr>
              <a:lnSpc>
                <a:spcPct val="150000"/>
              </a:lnSpc>
            </a:pP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9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294" y="231960"/>
            <a:ext cx="9762506" cy="1325563"/>
          </a:xfrm>
        </p:spPr>
        <p:txBody>
          <a:bodyPr/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Этап 5. Оценки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7444" y="1738231"/>
            <a:ext cx="58037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Насколько результативен продукт самообразования?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Как восприняли </a:t>
            </a: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продукт?</a:t>
            </a:r>
            <a:endParaRPr lang="ru-RU" sz="2400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Есть </a:t>
            </a: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ли обратная связь?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Насколько эффективно был разработан план?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Что не получилось? В чем не удалось добиться результата?</a:t>
            </a:r>
            <a:endParaRPr lang="ru-RU" sz="2400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641222" y="1865310"/>
            <a:ext cx="0" cy="4270159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50698" y="2015231"/>
            <a:ext cx="52356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Наблюдение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Проведение опроса, анкетирование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Самоанализ</a:t>
            </a:r>
          </a:p>
          <a:p>
            <a:pPr>
              <a:lnSpc>
                <a:spcPct val="150000"/>
              </a:lnSpc>
            </a:pPr>
            <a:r>
              <a:rPr lang="ru-RU" sz="2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Самоценка</a:t>
            </a:r>
            <a:endParaRPr lang="ru-RU" sz="2400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>
              <a:lnSpc>
                <a:spcPct val="150000"/>
              </a:lnSpc>
            </a:pP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6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166" y="3063936"/>
            <a:ext cx="9762506" cy="1325563"/>
          </a:xfrm>
        </p:spPr>
        <p:txBody>
          <a:bodyPr/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Спасибо за внимание!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4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 такое педагогический дизайн?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1294" y="2459115"/>
            <a:ext cx="94969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Это </a:t>
            </a:r>
            <a:r>
              <a:rPr lang="ru-RU" sz="3600" dirty="0">
                <a:solidFill>
                  <a:schemeClr val="bg1"/>
                </a:solidFill>
                <a:latin typeface="Book Antiqua" panose="02040602050305030304" pitchFamily="18" charset="0"/>
              </a:rPr>
              <a:t>инструмент организации обучения, с помощью которого можно разработать оптимальную образовательную стратегию и подать материал таким образом, чтобы знания были эффективно усвоены и успешно применялись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412265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Основные принципы педагогического дизайна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7363" y="2121763"/>
            <a:ext cx="107242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Анализ потребностей и предполагаемых результатов.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Четко поставленная цель в зависимости от основного результата.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Индивидуальный стиль.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Наличие план-схемы (сценария).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Возможность изменения и доработки материала в зависимости от потребностей и оценки.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Разработка методов оценки результата. 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Обратная связь.</a:t>
            </a:r>
            <a:endParaRPr lang="ru-RU" sz="28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2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912" y="365125"/>
            <a:ext cx="9762506" cy="13255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Где можно использовать педагогический дизайн?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3480" y="1823487"/>
            <a:ext cx="1149658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создании программы объединения по интересам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создании модуля или раздела программы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подготовке проекта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написании сценария мероприятия, праздника и т.д.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подготовке открытого занятия, цикла занятий и т.д.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создании методического продукта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При подготовке конкурсного материала и др.</a:t>
            </a:r>
            <a:endParaRPr lang="ru-RU" sz="32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8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741" y="3028426"/>
            <a:ext cx="9762506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Педагогический дизайн 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 самообразовании</a:t>
            </a:r>
            <a:endParaRPr lang="x-none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57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Модель педагогического дизайна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ADDIE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1" t="10263" r="21394" b="1998"/>
          <a:stretch/>
        </p:blipFill>
        <p:spPr>
          <a:xfrm>
            <a:off x="3701989" y="1873952"/>
            <a:ext cx="4856084" cy="4880611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291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294" y="231960"/>
            <a:ext cx="9762506" cy="1325563"/>
          </a:xfrm>
        </p:spPr>
        <p:txBody>
          <a:bodyPr/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Этап 1. Анал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из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8531" y="2015231"/>
            <a:ext cx="52356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1.Что я хочу?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2. Что мне интересно?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3. Что интересно другим?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4. Насколько это будет полезно?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5. Как я это представляю?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6. Смогу ли я это сделать?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7. Что должно получится в итоге? </a:t>
            </a: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83770" y="1865310"/>
            <a:ext cx="0" cy="4270159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50698" y="2015231"/>
            <a:ext cx="52356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Наблюдение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Изучение потребностей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Самоанализ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Самооценка</a:t>
            </a:r>
          </a:p>
          <a:p>
            <a:pPr>
              <a:lnSpc>
                <a:spcPct val="150000"/>
              </a:lnSpc>
            </a:pP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8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294" y="231960"/>
            <a:ext cx="9762506" cy="1325563"/>
          </a:xfrm>
        </p:spPr>
        <p:txBody>
          <a:bodyPr/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Этап 2. Проектирование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8531" y="1900821"/>
            <a:ext cx="52356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1. Каким я вижу результат?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2. Что я уже знаю об этом?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3. Что мне нужно узнать?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4. Какие источники я могу использовать?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5. К кому могу обратиться?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6. Какой будет мой план?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7. В чем будут трудности? </a:t>
            </a: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83770" y="1865310"/>
            <a:ext cx="0" cy="4270159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50698" y="2015231"/>
            <a:ext cx="52356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Постановка цели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Мозговой штурм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Создание структурированного плана – карты действий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Обозначение компонентов и шагов карты действий</a:t>
            </a:r>
          </a:p>
          <a:p>
            <a:pPr>
              <a:lnSpc>
                <a:spcPct val="150000"/>
              </a:lnSpc>
            </a:pP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80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741" y="365125"/>
            <a:ext cx="9762506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Карта действий</a:t>
            </a:r>
            <a:endParaRPr lang="x-none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graphicFrame>
        <p:nvGraphicFramePr>
          <p:cNvPr id="3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718401"/>
              </p:ext>
            </p:extLst>
          </p:nvPr>
        </p:nvGraphicFramePr>
        <p:xfrm>
          <a:off x="1413741" y="1966496"/>
          <a:ext cx="10262585" cy="2196720"/>
        </p:xfrm>
        <a:graphic>
          <a:graphicData uri="http://schemas.openxmlformats.org/drawingml/2006/table">
            <a:tbl>
              <a:tblPr/>
              <a:tblGrid>
                <a:gridCol w="2463987"/>
                <a:gridCol w="1606484"/>
                <a:gridCol w="2030031"/>
                <a:gridCol w="2323604"/>
                <a:gridCol w="1838479"/>
              </a:tblGrid>
              <a:tr h="9897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Что?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(Задача, направление)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Как? (источник)</a:t>
                      </a:r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Когда?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(время)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Продукт (результат работы, полученные навыки)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Трудности</a:t>
                      </a:r>
                    </a:p>
                  </a:txBody>
                  <a:tcPr marL="90000" marR="90000" marT="46800" marB="4680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1. Изучить создание сайтов и блогов онлайн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Литература, опыт коллег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Сентябрь-декабрь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Личный сайт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25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581</Words>
  <Application>Microsoft Office PowerPoint</Application>
  <PresentationFormat>Широкоэкранный</PresentationFormat>
  <Paragraphs>115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Calibri Light</vt:lpstr>
      <vt:lpstr>Georgia</vt:lpstr>
      <vt:lpstr>Office Theme</vt:lpstr>
      <vt:lpstr>Педагогический  дизайн в процессе  проектирования результата самообразования</vt:lpstr>
      <vt:lpstr>Что такое педагогический дизайн?</vt:lpstr>
      <vt:lpstr>Основные принципы педагогического дизайна</vt:lpstr>
      <vt:lpstr>Где можно использовать педагогический дизайн?</vt:lpstr>
      <vt:lpstr>Педагогический дизайн  в самообразовании</vt:lpstr>
      <vt:lpstr>Модель педагогического дизайна ADDIE</vt:lpstr>
      <vt:lpstr>Этап 1. Анализ</vt:lpstr>
      <vt:lpstr>Этап 2. Проектирование</vt:lpstr>
      <vt:lpstr>Карта действий</vt:lpstr>
      <vt:lpstr>Источники информации  для самообразования</vt:lpstr>
      <vt:lpstr>Этап 3. Разработка</vt:lpstr>
      <vt:lpstr>Карта действий Циклическое расширение за счет новых блоков</vt:lpstr>
      <vt:lpstr>Этап 4. Реализация</vt:lpstr>
      <vt:lpstr>Этап 5. Оценки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Lenovo</cp:lastModifiedBy>
  <cp:revision>80</cp:revision>
  <dcterms:created xsi:type="dcterms:W3CDTF">2023-02-12T09:35:53Z</dcterms:created>
  <dcterms:modified xsi:type="dcterms:W3CDTF">2023-05-29T12:17:25Z</dcterms:modified>
</cp:coreProperties>
</file>