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62" r:id="rId4"/>
    <p:sldId id="264" r:id="rId5"/>
    <p:sldId id="265" r:id="rId6"/>
    <p:sldId id="266" r:id="rId7"/>
    <p:sldId id="260" r:id="rId8"/>
    <p:sldId id="267" r:id="rId9"/>
    <p:sldId id="269" r:id="rId10"/>
    <p:sldId id="268" r:id="rId11"/>
    <p:sldId id="272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>
        <p:scale>
          <a:sx n="77" d="100"/>
          <a:sy n="77" d="100"/>
        </p:scale>
        <p:origin x="-1541" y="1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13.04.2021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Слайд 2. Зачем нужны деньги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Деньги – это </a:t>
            </a:r>
            <a:r>
              <a:rPr lang="be-BY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 величайших изобретений человечества.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Оно сопоставимо разве что с такими важными открытиями, как письменность или электричество. Для того чтобы лучше понять его значимость, давай на минуточку подумаем о мире без денег. Как в таком мире можно получить желаемое? Люди могут обмениваться между собой имеющимися у них вещами.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Скажем, у тебя есть велосипед, но очень хотел бы иметь ролики. Ты не только должен найти кого-то, у кого есть ролики, у этого человека также должно быть желание приобрести велосипед.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Допустим ты нашел того, кто хочет купить велосипед, но у него нет роликов, а есть, к примеру, коньки. Чтобы получить твой велосипед, он должен найти человека, который имеет ролики и желает приобрести коньки... Но и на этом проблемы не заканчиваются: даже если ты находишь кого-то, с кем можно обменять велосипед на ролики, ты не станешь просто так менять велосипед на ролики, потому что их ценность не одинакова. Ты хочешь получить, как минимум, ролики и шлем за твой велосипед, ну на худой конец плюс еще два пирожных. А со шлемом и пирожными – это уже совсем другая история. Видишь, как утомительно, запутанно и неэффективно. Кроме того, если ты получил пирожные, то ты можешь наслаждаться ими только сейчас, если ты этого не сделаешь сейчас, они просто испортятся.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Хотя обмен может работать в небольших масштабах, но в современном обществе, когда люди ежесекундно покупают и продают огромное количество различных товаров и услуг, без денег это было бы невозможно. Рыночная система не могла бы развиваться без денежного обращения. Деньги предлагают нам общий стандарт, который может использовать каждый человек, чтобы легче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покупать и продавать вещи (средство обращения), сравнивать цены (мера стоимости) и накапливать (средство сбережения)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протяжении истории человечества люди использовали в качестве денег разные вещи – ракушки, перья, каменные колеса, соль, мех… и даже зубы. Эти вещи помогали им обмениваться результатами своего труда. Позже в качестве расчетов использовались золото и серебро, монеты из благородных металлов. Потом люди стали использовать специальные сертификаты или расписки, которые легко менялись на золото или серебро.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мир становится все более удобным и комфортным для человека. С развитием новых технологий появляются новые возможности и предпосылки для появления нового вида денег. И сегодня деньги уже не должны непременно звенеть или хрустеть.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Откуда же вообще берутся деньги?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0E0A9-9D13-425F-9D68-5EA2336340A1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5301209"/>
            <a:ext cx="6408712" cy="1080120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rgbClr val="04374A"/>
                </a:solidFill>
              </a:defRPr>
            </a:lvl1pPr>
            <a:lvl2pPr>
              <a:defRPr>
                <a:solidFill>
                  <a:srgbClr val="04374A"/>
                </a:solidFill>
              </a:defRPr>
            </a:lvl2pPr>
            <a:lvl3pPr>
              <a:defRPr>
                <a:solidFill>
                  <a:srgbClr val="04374A"/>
                </a:solidFill>
              </a:defRPr>
            </a:lvl3pPr>
            <a:lvl4pPr>
              <a:defRPr>
                <a:solidFill>
                  <a:srgbClr val="04374A"/>
                </a:solidFill>
              </a:defRPr>
            </a:lvl4pPr>
            <a:lvl5pPr>
              <a:defRPr>
                <a:solidFill>
                  <a:srgbClr val="04374A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2667763" y="630937"/>
            <a:ext cx="3926681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353817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206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rgbClr val="002060"/>
                </a:solidFill>
              </a:defRPr>
            </a:lvl1pPr>
            <a:lvl2pPr>
              <a:defRPr sz="2800">
                <a:solidFill>
                  <a:srgbClr val="002060"/>
                </a:solidFill>
              </a:defRPr>
            </a:lvl2pPr>
            <a:lvl3pPr>
              <a:defRPr sz="2400">
                <a:solidFill>
                  <a:srgbClr val="002060"/>
                </a:solidFill>
              </a:defRPr>
            </a:lvl3pPr>
            <a:lvl4pPr>
              <a:defRPr sz="2000">
                <a:solidFill>
                  <a:srgbClr val="002060"/>
                </a:solidFill>
              </a:defRPr>
            </a:lvl4pPr>
            <a:lvl5pPr>
              <a:defRPr sz="2000">
                <a:solidFill>
                  <a:srgbClr val="00206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rgbClr val="00206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microsoft.com/office/2007/relationships/hdphoto" Target="../media/hdphoto1.wdp"/><Relationship Id="rId3" Type="http://schemas.openxmlformats.org/officeDocument/2006/relationships/image" Target="../media/image4.png"/><Relationship Id="rId21" Type="http://schemas.openxmlformats.org/officeDocument/2006/relationships/image" Target="../media/image21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gif"/><Relationship Id="rId9" Type="http://schemas.openxmlformats.org/officeDocument/2006/relationships/image" Target="../media/image38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Деньги и ценные бумаги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Ценные бумаги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20889" y="2866551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Облигации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Крест 1"/>
          <p:cNvSpPr/>
          <p:nvPr/>
        </p:nvSpPr>
        <p:spPr>
          <a:xfrm>
            <a:off x="766122" y="2011670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835696" y="194053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Акции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Крест 15"/>
          <p:cNvSpPr/>
          <p:nvPr/>
        </p:nvSpPr>
        <p:spPr>
          <a:xfrm>
            <a:off x="764769" y="2866551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820889" y="375303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Вексель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Крест 17"/>
          <p:cNvSpPr/>
          <p:nvPr/>
        </p:nvSpPr>
        <p:spPr>
          <a:xfrm>
            <a:off x="764769" y="3753032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661762" y="4523115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Чек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Крест 19"/>
          <p:cNvSpPr/>
          <p:nvPr/>
        </p:nvSpPr>
        <p:spPr>
          <a:xfrm>
            <a:off x="798441" y="4625030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83568" y="551723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 также фьючерсы, закладные, депозитарные ведомости, жилищные облигации и др.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00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4800" b="1" dirty="0" smtClean="0">
                <a:solidFill>
                  <a:srgbClr val="FF9900"/>
                </a:solidFill>
              </a:rPr>
              <a:t>Фондовая биржа</a:t>
            </a:r>
            <a:endParaRPr lang="ru-RU" altLang="ru-RU" sz="4800" b="1" dirty="0" smtClean="0">
              <a:solidFill>
                <a:srgbClr val="FF99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471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altLang="ru-RU" dirty="0" smtClean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9750" y="2060575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148263" y="1989138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39750" y="3284538"/>
            <a:ext cx="36004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Изготовителей или покупателей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539750" y="4581525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Поручителей продавцов </a:t>
            </a:r>
          </a:p>
          <a:p>
            <a:pPr algn="ctr" eaLnBrk="1" hangingPunct="1"/>
            <a:r>
              <a:rPr lang="ru-RU" altLang="ru-RU"/>
              <a:t>или покупателей товара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468313" y="5734050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Покупке или продаже </a:t>
            </a:r>
          </a:p>
          <a:p>
            <a:pPr algn="ctr" eaLnBrk="1" hangingPunct="1"/>
            <a:r>
              <a:rPr lang="ru-RU" altLang="ru-RU"/>
              <a:t>товара по поручению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4932363" y="3284538"/>
            <a:ext cx="35274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Собственные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148263" y="4581525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Собственные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148263" y="5661025"/>
            <a:ext cx="3311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/>
              <a:t>Заработке на биржевых </a:t>
            </a:r>
          </a:p>
          <a:p>
            <a:pPr algn="ctr" eaLnBrk="1" hangingPunct="1"/>
            <a:r>
              <a:rPr lang="ru-RU" altLang="ru-RU"/>
              <a:t>спекуляциях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11188" y="2205038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/>
              <a:t>Брокер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292725" y="2133600"/>
            <a:ext cx="2808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Дилер</a:t>
            </a:r>
          </a:p>
        </p:txBody>
      </p:sp>
      <p:sp>
        <p:nvSpPr>
          <p:cNvPr id="9230" name="Text Box 15"/>
          <p:cNvSpPr txBox="1">
            <a:spLocks noChangeArrowheads="1"/>
          </p:cNvSpPr>
          <p:nvPr/>
        </p:nvSpPr>
        <p:spPr bwMode="auto">
          <a:xfrm>
            <a:off x="2987501" y="4076700"/>
            <a:ext cx="3384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Ведет торг на средства</a:t>
            </a:r>
          </a:p>
        </p:txBody>
      </p:sp>
      <p:sp>
        <p:nvSpPr>
          <p:cNvPr id="9231" name="Text Box 16"/>
          <p:cNvSpPr txBox="1">
            <a:spLocks noChangeArrowheads="1"/>
          </p:cNvSpPr>
          <p:nvPr/>
        </p:nvSpPr>
        <p:spPr bwMode="auto">
          <a:xfrm>
            <a:off x="3347864" y="2823128"/>
            <a:ext cx="30241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Представляет интересы</a:t>
            </a:r>
          </a:p>
        </p:txBody>
      </p:sp>
      <p:sp>
        <p:nvSpPr>
          <p:cNvPr id="9232" name="Text Box 17"/>
          <p:cNvSpPr txBox="1">
            <a:spLocks noChangeArrowheads="1"/>
          </p:cNvSpPr>
          <p:nvPr/>
        </p:nvSpPr>
        <p:spPr bwMode="auto">
          <a:xfrm>
            <a:off x="2987501" y="5229224"/>
            <a:ext cx="3527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Главный интерес состоит в</a:t>
            </a:r>
          </a:p>
        </p:txBody>
      </p:sp>
    </p:spTree>
    <p:extLst>
      <p:ext uri="{BB962C8B-B14F-4D97-AF65-F5344CB8AC3E}">
        <p14:creationId xmlns:p14="http://schemas.microsoft.com/office/powerpoint/2010/main" val="27037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Овал 106"/>
          <p:cNvSpPr/>
          <p:nvPr/>
        </p:nvSpPr>
        <p:spPr>
          <a:xfrm>
            <a:off x="1574502" y="4754690"/>
            <a:ext cx="813250" cy="11005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Овал 105"/>
          <p:cNvSpPr/>
          <p:nvPr/>
        </p:nvSpPr>
        <p:spPr>
          <a:xfrm>
            <a:off x="2748394" y="4754692"/>
            <a:ext cx="813250" cy="11005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4" name="Овал 103"/>
          <p:cNvSpPr/>
          <p:nvPr/>
        </p:nvSpPr>
        <p:spPr>
          <a:xfrm>
            <a:off x="6557364" y="4618767"/>
            <a:ext cx="813250" cy="11005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Овал 102"/>
          <p:cNvSpPr/>
          <p:nvPr/>
        </p:nvSpPr>
        <p:spPr>
          <a:xfrm>
            <a:off x="5262994" y="4705264"/>
            <a:ext cx="813250" cy="11005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Овал 101"/>
          <p:cNvSpPr/>
          <p:nvPr/>
        </p:nvSpPr>
        <p:spPr>
          <a:xfrm>
            <a:off x="4030408" y="4742334"/>
            <a:ext cx="813250" cy="11005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0" y="-157778"/>
            <a:ext cx="9144000" cy="1051583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54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920703" y="5964195"/>
            <a:ext cx="5324475" cy="665891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solidFill>
              <a:srgbClr val="E099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544968" y="5924910"/>
            <a:ext cx="1446632" cy="72246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6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0758" y="5913235"/>
            <a:ext cx="1444578" cy="72143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6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56" y="1397515"/>
            <a:ext cx="1951314" cy="496472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938724" y="6032496"/>
            <a:ext cx="539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Деньги помогают покупать и продавать вещи, сравнивать цены  и накапливать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1235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ЗАЧЕМ  НУЖНЫ Д Е Н Ь Г И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993" y="0"/>
            <a:ext cx="795486" cy="686550"/>
          </a:xfrm>
          <a:prstGeom prst="rect">
            <a:avLst/>
          </a:prstGeom>
        </p:spPr>
      </p:pic>
      <p:sp>
        <p:nvSpPr>
          <p:cNvPr id="1032" name="AutoShape 8" descr="ÐÐ°ÑÑÐ¸Ð½ÐºÐ¸ Ð¿Ð¾ Ð·Ð°Ð¿ÑÐ¾ÑÑ Ð½Ðµ ÑÐ°Ð²Ð½Ð¾ Ð¿Ð½Ð³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AutoShape 10" descr="ÐÐ°ÑÑÐ¸Ð½ÐºÐ¸ Ð¿Ð¾ Ð·Ð°Ð¿ÑÐ¾ÑÑ Ð½Ðµ ÑÐ°Ð²Ð½Ð¾ Ð¿Ð½Ð³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AutoShape 12" descr="ÐÐ°ÑÑÐ¸Ð½ÐºÐ¸ Ð¿Ð¾ Ð·Ð°Ð¿ÑÐ¾ÑÑ Ð½Ðµ ÑÐ°Ð²Ð½Ð¾ Ð¿Ð½Ð³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0" name="Овальная выноска 39"/>
          <p:cNvSpPr/>
          <p:nvPr/>
        </p:nvSpPr>
        <p:spPr>
          <a:xfrm flipH="1">
            <a:off x="1373068" y="2213189"/>
            <a:ext cx="1290881" cy="729437"/>
          </a:xfrm>
          <a:prstGeom prst="wedgeEllipseCallout">
            <a:avLst>
              <a:gd name="adj1" fmla="val 42988"/>
              <a:gd name="adj2" fmla="val 628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</a:rPr>
              <a:t>В старые времена было сложно!</a:t>
            </a:r>
            <a:endParaRPr lang="ru-RU" sz="13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Овальная выноска 40"/>
          <p:cNvSpPr/>
          <p:nvPr/>
        </p:nvSpPr>
        <p:spPr>
          <a:xfrm flipH="1">
            <a:off x="6205188" y="1216411"/>
            <a:ext cx="1705236" cy="996778"/>
          </a:xfrm>
          <a:prstGeom prst="wedgeEllipseCallout">
            <a:avLst>
              <a:gd name="adj1" fmla="val -41467"/>
              <a:gd name="adj2" fmla="val 638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6">
                    <a:lumMod val="75000"/>
                  </a:schemeClr>
                </a:solidFill>
              </a:rPr>
              <a:t>Мир становится все более комфортным, а </a:t>
            </a:r>
          </a:p>
          <a:p>
            <a:pPr algn="ctr"/>
            <a:r>
              <a:rPr lang="ru-RU" sz="1200" dirty="0" smtClean="0">
                <a:solidFill>
                  <a:schemeClr val="accent6">
                    <a:lumMod val="75000"/>
                  </a:schemeClr>
                </a:solidFill>
              </a:rPr>
              <a:t>с ним меняются и деньги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1686965" y="4712044"/>
            <a:ext cx="5622057" cy="1028488"/>
            <a:chOff x="1604995" y="4038219"/>
            <a:chExt cx="8149270" cy="1259838"/>
          </a:xfrm>
        </p:grpSpPr>
        <p:grpSp>
          <p:nvGrpSpPr>
            <p:cNvPr id="51" name="Группа 67"/>
            <p:cNvGrpSpPr/>
            <p:nvPr/>
          </p:nvGrpSpPr>
          <p:grpSpPr>
            <a:xfrm>
              <a:off x="1604995" y="4038219"/>
              <a:ext cx="8149270" cy="1175407"/>
              <a:chOff x="1588811" y="2605928"/>
              <a:chExt cx="8149270" cy="1175407"/>
            </a:xfrm>
          </p:grpSpPr>
          <p:grpSp>
            <p:nvGrpSpPr>
              <p:cNvPr id="53" name="Группа 61"/>
              <p:cNvGrpSpPr/>
              <p:nvPr/>
            </p:nvGrpSpPr>
            <p:grpSpPr>
              <a:xfrm>
                <a:off x="5218080" y="3070409"/>
                <a:ext cx="750360" cy="635742"/>
                <a:chOff x="5234264" y="3021858"/>
                <a:chExt cx="750360" cy="635742"/>
              </a:xfrm>
            </p:grpSpPr>
            <p:grpSp>
              <p:nvGrpSpPr>
                <p:cNvPr id="80" name="Группа 44"/>
                <p:cNvGrpSpPr/>
                <p:nvPr/>
              </p:nvGrpSpPr>
              <p:grpSpPr>
                <a:xfrm>
                  <a:off x="5234264" y="3021858"/>
                  <a:ext cx="750360" cy="554241"/>
                  <a:chOff x="3176924" y="3178822"/>
                  <a:chExt cx="1081262" cy="773325"/>
                </a:xfrm>
              </p:grpSpPr>
              <p:pic>
                <p:nvPicPr>
                  <p:cNvPr id="81" name="Picture 4" descr="C:\Users\sakovich\Downloads\7624a1cff44ce680476898237b63b02b.png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3176924" y="3178822"/>
                    <a:ext cx="624984" cy="635760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2" name="Picture 4" descr="C:\Users\sakovich\Downloads\7624a1cff44ce680476898237b63b02b.png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3460146" y="3316387"/>
                    <a:ext cx="624984" cy="635760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3" name="Picture 4" descr="C:\Users\sakovich\Downloads\7624a1cff44ce680476898237b63b02b.png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3292379" y="3196460"/>
                    <a:ext cx="624984" cy="635760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4" name="Picture 4" descr="C:\Users\sakovich\Downloads\7624a1cff44ce680476898237b63b02b.png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3633202" y="3276580"/>
                    <a:ext cx="624984" cy="635760"/>
                  </a:xfrm>
                  <a:prstGeom prst="rect">
                    <a:avLst/>
                  </a:prstGeom>
                  <a:noFill/>
                </p:spPr>
              </p:pic>
            </p:grpSp>
            <p:pic>
              <p:nvPicPr>
                <p:cNvPr id="78" name="Picture 4" descr="C:\Users\sakovich\Downloads\7624a1cff44ce680476898237b63b02b.png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5402233" y="3162639"/>
                  <a:ext cx="486572" cy="49496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4" name="Группа 56"/>
              <p:cNvGrpSpPr/>
              <p:nvPr/>
            </p:nvGrpSpPr>
            <p:grpSpPr>
              <a:xfrm>
                <a:off x="1588811" y="3016651"/>
                <a:ext cx="832359" cy="764684"/>
                <a:chOff x="784272" y="3220136"/>
                <a:chExt cx="1132884" cy="1067988"/>
              </a:xfrm>
            </p:grpSpPr>
            <p:pic>
              <p:nvPicPr>
                <p:cNvPr id="75" name="Picture 3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908171" y="3220136"/>
                  <a:ext cx="990456" cy="9488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76" name="Picture 5" descr="C:\Users\sakovich\Pictures\pero016.png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 rot="16200000" flipH="1">
                  <a:off x="1140976" y="3511944"/>
                  <a:ext cx="419476" cy="113288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71" name="Группа 51"/>
              <p:cNvGrpSpPr/>
              <p:nvPr/>
            </p:nvGrpSpPr>
            <p:grpSpPr>
              <a:xfrm>
                <a:off x="6852376" y="3046811"/>
                <a:ext cx="961448" cy="641170"/>
                <a:chOff x="7247820" y="1724278"/>
                <a:chExt cx="2211823" cy="2211823"/>
              </a:xfrm>
            </p:grpSpPr>
            <p:pic>
              <p:nvPicPr>
                <p:cNvPr id="72" name="Picture 10" descr="C:\Users\sakovich\Pictures\Paper-Money-icon.pn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7247820" y="1724278"/>
                  <a:ext cx="2211823" cy="221182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3" name="Picture 9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7588459" y="2049963"/>
                  <a:ext cx="301275" cy="11706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6" name="Группа 60"/>
              <p:cNvGrpSpPr/>
              <p:nvPr/>
            </p:nvGrpSpPr>
            <p:grpSpPr>
              <a:xfrm>
                <a:off x="3461907" y="2924774"/>
                <a:ext cx="744148" cy="815511"/>
                <a:chOff x="3163277" y="3029491"/>
                <a:chExt cx="1017609" cy="1125885"/>
              </a:xfrm>
            </p:grpSpPr>
            <p:grpSp>
              <p:nvGrpSpPr>
                <p:cNvPr id="64" name="Группа 57"/>
                <p:cNvGrpSpPr/>
                <p:nvPr/>
              </p:nvGrpSpPr>
              <p:grpSpPr>
                <a:xfrm>
                  <a:off x="3163277" y="3029491"/>
                  <a:ext cx="865209" cy="962314"/>
                  <a:chOff x="3163277" y="3029491"/>
                  <a:chExt cx="865209" cy="962314"/>
                </a:xfrm>
              </p:grpSpPr>
              <p:pic>
                <p:nvPicPr>
                  <p:cNvPr id="68" name="Picture 7" descr="C:\Users\sakovich\Downloads\b27ef01d2ffd3cafa11004f8f49b3181.png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 rot="7156445">
                    <a:off x="3170392" y="3022376"/>
                    <a:ext cx="754245" cy="768476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9" name="Picture 7" descr="C:\Users\sakovich\Downloads\b27ef01d2ffd3cafa11004f8f49b3181.png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3274241" y="3223329"/>
                    <a:ext cx="754245" cy="768476"/>
                  </a:xfrm>
                  <a:prstGeom prst="rect">
                    <a:avLst/>
                  </a:prstGeom>
                  <a:noFill/>
                </p:spPr>
              </p:pic>
            </p:grpSp>
            <p:pic>
              <p:nvPicPr>
                <p:cNvPr id="65" name="Picture 7" descr="C:\Users\sakovich\Downloads\b27ef01d2ffd3cafa11004f8f49b3181.png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3426641" y="3375729"/>
                  <a:ext cx="754245" cy="7684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66" name="Picture 7" descr="C:\Users\sakovich\Downloads\b27ef01d2ffd3cafa11004f8f49b3181.png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3426641" y="3386900"/>
                  <a:ext cx="754245" cy="768476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7" name="Стрелка вправо 56"/>
              <p:cNvSpPr/>
              <p:nvPr/>
            </p:nvSpPr>
            <p:spPr>
              <a:xfrm>
                <a:off x="2689137" y="3224758"/>
                <a:ext cx="461246" cy="484632"/>
              </a:xfrm>
              <a:prstGeom prst="right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8" name="Стрелка вправо 57"/>
              <p:cNvSpPr/>
              <p:nvPr/>
            </p:nvSpPr>
            <p:spPr>
              <a:xfrm>
                <a:off x="4439630" y="3241656"/>
                <a:ext cx="461246" cy="484632"/>
              </a:xfrm>
              <a:prstGeom prst="right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9" name="Стрелка вправо 58"/>
              <p:cNvSpPr/>
              <p:nvPr/>
            </p:nvSpPr>
            <p:spPr>
              <a:xfrm>
                <a:off x="6256764" y="3173282"/>
                <a:ext cx="461246" cy="484632"/>
              </a:xfrm>
              <a:prstGeom prst="right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3" name="Picture 13" descr="C:\Users\sakovich\Downloads\bbeaf3bcc7fc6a6bf3cefc3213bf62a7.png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9009797" y="2605928"/>
                <a:ext cx="728284" cy="1092424"/>
              </a:xfrm>
              <a:prstGeom prst="rect">
                <a:avLst/>
              </a:prstGeom>
              <a:noFill/>
            </p:spPr>
          </p:pic>
          <p:sp>
            <p:nvSpPr>
              <p:cNvPr id="61" name="Стрелка вправо 60"/>
              <p:cNvSpPr/>
              <p:nvPr/>
            </p:nvSpPr>
            <p:spPr>
              <a:xfrm>
                <a:off x="8099760" y="3167935"/>
                <a:ext cx="461245" cy="484632"/>
              </a:xfrm>
              <a:prstGeom prst="right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pic>
          <p:nvPicPr>
            <p:cNvPr id="52" name="Picture 6" descr="C:\Users\sakovich\Downloads\b27ef01d2ffd3cafa11004f8f49b3181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261879" y="4554315"/>
              <a:ext cx="729969" cy="743742"/>
            </a:xfrm>
            <a:prstGeom prst="rect">
              <a:avLst/>
            </a:prstGeom>
            <a:noFill/>
          </p:spPr>
        </p:pic>
      </p:grpSp>
      <p:grpSp>
        <p:nvGrpSpPr>
          <p:cNvPr id="97" name="Группа 96"/>
          <p:cNvGrpSpPr/>
          <p:nvPr/>
        </p:nvGrpSpPr>
        <p:grpSpPr>
          <a:xfrm>
            <a:off x="136229" y="1994298"/>
            <a:ext cx="1466338" cy="4291842"/>
            <a:chOff x="153768" y="1375719"/>
            <a:chExt cx="1955117" cy="4941237"/>
          </a:xfrm>
        </p:grpSpPr>
        <p:grpSp>
          <p:nvGrpSpPr>
            <p:cNvPr id="85" name="Группа 76"/>
            <p:cNvGrpSpPr/>
            <p:nvPr/>
          </p:nvGrpSpPr>
          <p:grpSpPr>
            <a:xfrm>
              <a:off x="153768" y="1375719"/>
              <a:ext cx="1955117" cy="4941237"/>
              <a:chOff x="236946" y="1402136"/>
              <a:chExt cx="1789562" cy="4505050"/>
            </a:xfrm>
          </p:grpSpPr>
          <p:grpSp>
            <p:nvGrpSpPr>
              <p:cNvPr id="86" name="Группа 77"/>
              <p:cNvGrpSpPr/>
              <p:nvPr/>
            </p:nvGrpSpPr>
            <p:grpSpPr>
              <a:xfrm>
                <a:off x="236946" y="1402136"/>
                <a:ext cx="1789562" cy="4505050"/>
                <a:chOff x="245184" y="1402136"/>
                <a:chExt cx="1789562" cy="4505050"/>
              </a:xfrm>
            </p:grpSpPr>
            <p:pic>
              <p:nvPicPr>
                <p:cNvPr id="98" name="Рисунок 97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71884" y="1402136"/>
                  <a:ext cx="1362862" cy="4505050"/>
                </a:xfrm>
                <a:prstGeom prst="rect">
                  <a:avLst/>
                </a:prstGeom>
              </p:spPr>
            </p:pic>
            <p:pic>
              <p:nvPicPr>
                <p:cNvPr id="99" name="Picture 6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1507009" y="3822872"/>
                  <a:ext cx="495300" cy="2667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0" name="Picture 3" descr="C:\Users\sakovich\Downloads\6fb6bc4f49ac4b4932b3b2f1ea3da84a.png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14210826">
                  <a:off x="292237" y="3395575"/>
                  <a:ext cx="1258851" cy="135295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1" name="Picture 4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816245" y="3988401"/>
                  <a:ext cx="199774" cy="133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87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96598" y="2426044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88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88364" y="2154194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89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017194" y="2660821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0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058383" y="2776151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1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157238" y="2866767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2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289043" y="2883243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3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04373" y="2800864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4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53799" y="2446637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5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70276" y="2578442"/>
                <a:ext cx="151868" cy="156518"/>
              </a:xfrm>
              <a:prstGeom prst="rect">
                <a:avLst/>
              </a:prstGeom>
              <a:noFill/>
            </p:spPr>
          </p:pic>
          <p:pic>
            <p:nvPicPr>
              <p:cNvPr id="96" name="Picture 4" descr="C:\Users\sakovich\Downloads\7624a1cff44ce680476898237b63b02b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37324" y="2702010"/>
                <a:ext cx="151868" cy="156518"/>
              </a:xfrm>
              <a:prstGeom prst="rect">
                <a:avLst/>
              </a:prstGeom>
              <a:noFill/>
            </p:spPr>
          </p:pic>
        </p:grpSp>
        <p:pic>
          <p:nvPicPr>
            <p:cNvPr id="105" name="Picture 4" descr="C:\Users\sakovich\Downloads\7624a1cff44ce680476898237b63b02b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86250" y="2637741"/>
              <a:ext cx="151868" cy="156518"/>
            </a:xfrm>
            <a:prstGeom prst="rect">
              <a:avLst/>
            </a:prstGeom>
            <a:noFill/>
          </p:spPr>
        </p:pic>
      </p:grpSp>
      <p:sp>
        <p:nvSpPr>
          <p:cNvPr id="108" name="Прямоугольник 107"/>
          <p:cNvSpPr/>
          <p:nvPr/>
        </p:nvSpPr>
        <p:spPr>
          <a:xfrm>
            <a:off x="2007973" y="4423890"/>
            <a:ext cx="493034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</a:rPr>
              <a:t>В разные времена люди использовали в качестве денег разные вещи</a:t>
            </a:r>
          </a:p>
        </p:txBody>
      </p:sp>
      <p:grpSp>
        <p:nvGrpSpPr>
          <p:cNvPr id="110" name="Группа 109"/>
          <p:cNvGrpSpPr/>
          <p:nvPr/>
        </p:nvGrpSpPr>
        <p:grpSpPr>
          <a:xfrm>
            <a:off x="3171182" y="1589056"/>
            <a:ext cx="2581850" cy="2645194"/>
            <a:chOff x="4228243" y="878914"/>
            <a:chExt cx="3442466" cy="3355335"/>
          </a:xfrm>
        </p:grpSpPr>
        <p:sp>
          <p:nvSpPr>
            <p:cNvPr id="111" name="Овал 110"/>
            <p:cNvSpPr>
              <a:spLocks noChangeAspect="1"/>
            </p:cNvSpPr>
            <p:nvPr/>
          </p:nvSpPr>
          <p:spPr>
            <a:xfrm>
              <a:off x="4228243" y="878914"/>
              <a:ext cx="3442466" cy="3355335"/>
            </a:xfrm>
            <a:prstGeom prst="ellipse">
              <a:avLst/>
            </a:prstGeom>
            <a:noFill/>
            <a:ln w="76200" cmpd="sng">
              <a:solidFill>
                <a:srgbClr val="E0999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12" name="Группа 38"/>
            <p:cNvGrpSpPr/>
            <p:nvPr/>
          </p:nvGrpSpPr>
          <p:grpSpPr>
            <a:xfrm>
              <a:off x="6390744" y="1709511"/>
              <a:ext cx="1093967" cy="1083680"/>
              <a:chOff x="8220642" y="1116700"/>
              <a:chExt cx="2031967" cy="2032899"/>
            </a:xfrm>
          </p:grpSpPr>
          <p:sp>
            <p:nvSpPr>
              <p:cNvPr id="126" name="Овал 125"/>
              <p:cNvSpPr/>
              <p:nvPr/>
            </p:nvSpPr>
            <p:spPr>
              <a:xfrm>
                <a:off x="8220642" y="1116700"/>
                <a:ext cx="2031967" cy="2032899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27" name="Picture 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8619331" y="1650936"/>
                <a:ext cx="795337" cy="9498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8" name="Picture 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9254331" y="1600136"/>
                <a:ext cx="795337" cy="9498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113" name="Группа 37"/>
            <p:cNvGrpSpPr/>
            <p:nvPr/>
          </p:nvGrpSpPr>
          <p:grpSpPr>
            <a:xfrm>
              <a:off x="4423408" y="1641426"/>
              <a:ext cx="1218303" cy="1143342"/>
              <a:chOff x="1984943" y="1320800"/>
              <a:chExt cx="1672657" cy="1765299"/>
            </a:xfrm>
          </p:grpSpPr>
          <p:sp>
            <p:nvSpPr>
              <p:cNvPr id="124" name="Овал 123"/>
              <p:cNvSpPr/>
              <p:nvPr/>
            </p:nvSpPr>
            <p:spPr>
              <a:xfrm>
                <a:off x="1984943" y="1320800"/>
                <a:ext cx="1672657" cy="1765299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25" name="Picture 4" descr="ÐÐµÐ»Ð¾ÑÐ¸Ð¿ÐµÐ´Ð½ÑÐ¹ ÑÐ»ÐµÐ¼ PNG ÑÐ¾ÑÐ¾"/>
              <p:cNvPicPr>
                <a:picLocks noChangeAspect="1" noChangeArrowheads="1"/>
              </p:cNvPicPr>
              <p:nvPr/>
            </p:nvPicPr>
            <p:blipFill>
              <a:blip r:embed="rId17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5589" y="1725870"/>
                <a:ext cx="1026789" cy="1026789"/>
              </a:xfrm>
              <a:prstGeom prst="rect">
                <a:avLst/>
              </a:prstGeom>
              <a:noFill/>
            </p:spPr>
          </p:pic>
        </p:grpSp>
        <p:grpSp>
          <p:nvGrpSpPr>
            <p:cNvPr id="114" name="Группа 34"/>
            <p:cNvGrpSpPr/>
            <p:nvPr/>
          </p:nvGrpSpPr>
          <p:grpSpPr>
            <a:xfrm>
              <a:off x="4720259" y="2794919"/>
              <a:ext cx="1164493" cy="1093765"/>
              <a:chOff x="3527329" y="3365500"/>
              <a:chExt cx="2200371" cy="2178178"/>
            </a:xfrm>
          </p:grpSpPr>
          <p:sp>
            <p:nvSpPr>
              <p:cNvPr id="122" name="Овал 121"/>
              <p:cNvSpPr/>
              <p:nvPr/>
            </p:nvSpPr>
            <p:spPr>
              <a:xfrm>
                <a:off x="3527329" y="3365500"/>
                <a:ext cx="2200371" cy="217817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23" name="Рисунок 7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9925" y="3609991"/>
                <a:ext cx="1240756" cy="1633811"/>
              </a:xfrm>
              <a:prstGeom prst="rect">
                <a:avLst/>
              </a:prstGeom>
            </p:spPr>
          </p:pic>
        </p:grpSp>
        <p:grpSp>
          <p:nvGrpSpPr>
            <p:cNvPr id="115" name="Группа 36"/>
            <p:cNvGrpSpPr/>
            <p:nvPr/>
          </p:nvGrpSpPr>
          <p:grpSpPr>
            <a:xfrm>
              <a:off x="5409544" y="1016185"/>
              <a:ext cx="1166288" cy="1059247"/>
              <a:chOff x="4994842" y="1206499"/>
              <a:chExt cx="2155258" cy="2151223"/>
            </a:xfrm>
          </p:grpSpPr>
          <p:sp>
            <p:nvSpPr>
              <p:cNvPr id="120" name="Овал 119"/>
              <p:cNvSpPr/>
              <p:nvPr/>
            </p:nvSpPr>
            <p:spPr>
              <a:xfrm>
                <a:off x="4994842" y="1206499"/>
                <a:ext cx="2155258" cy="215122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21" name="Рисунок 8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8063" y="1691649"/>
                <a:ext cx="1631539" cy="999256"/>
              </a:xfrm>
              <a:prstGeom prst="rect">
                <a:avLst/>
              </a:prstGeom>
            </p:spPr>
          </p:pic>
        </p:grpSp>
        <p:grpSp>
          <p:nvGrpSpPr>
            <p:cNvPr id="116" name="Группа 35"/>
            <p:cNvGrpSpPr/>
            <p:nvPr/>
          </p:nvGrpSpPr>
          <p:grpSpPr>
            <a:xfrm>
              <a:off x="5990501" y="2786833"/>
              <a:ext cx="1159434" cy="1105499"/>
              <a:chOff x="6501512" y="3403599"/>
              <a:chExt cx="2134488" cy="2206385"/>
            </a:xfrm>
          </p:grpSpPr>
          <p:sp>
            <p:nvSpPr>
              <p:cNvPr id="118" name="Овал 117"/>
              <p:cNvSpPr/>
              <p:nvPr/>
            </p:nvSpPr>
            <p:spPr>
              <a:xfrm>
                <a:off x="6501512" y="3403599"/>
                <a:ext cx="2134488" cy="22063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19" name="Рисунок 11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24695" y="3504296"/>
                <a:ext cx="1414647" cy="1756498"/>
              </a:xfrm>
              <a:prstGeom prst="rect">
                <a:avLst/>
              </a:prstGeom>
            </p:spPr>
          </p:pic>
        </p:grpSp>
        <p:sp>
          <p:nvSpPr>
            <p:cNvPr id="117" name="Не равно 116"/>
            <p:cNvSpPr/>
            <p:nvPr/>
          </p:nvSpPr>
          <p:spPr>
            <a:xfrm>
              <a:off x="5712070" y="2383714"/>
              <a:ext cx="455090" cy="441235"/>
            </a:xfrm>
            <a:prstGeom prst="mathNotEqual">
              <a:avLst/>
            </a:prstGeom>
            <a:solidFill>
              <a:schemeClr val="accent2"/>
            </a:solidFill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129" name="Picture 2" descr="C:\Users\sakovich\Downloads\dfa390e7231808acea181c33bd2f1397.pn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 flipH="1">
            <a:off x="6775732" y="2663059"/>
            <a:ext cx="802197" cy="8874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75940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/>
              <a:t>Как все начиналось</a:t>
            </a:r>
            <a:endParaRPr lang="ru-RU" dirty="0"/>
          </a:p>
        </p:txBody>
      </p:sp>
      <p:pic>
        <p:nvPicPr>
          <p:cNvPr id="1026" name="Picture 2" descr="Barter] Обменный пункт. | GoodM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2952328" cy="149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3995936" y="1988840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1909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Бартер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AutoShape 6" descr="молочный скот, таурин крупного рогатого скота, теле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8" descr="молочный скот, таурин крупного рогатого скота, теле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4" name="Picture 10" descr="Молочная ферма и стадо коров на красивый летний пейзаж. корова ест траву.  иллюстрации. | Премиум векто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2664296" cy="199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3995936" y="4293096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42930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Обмен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36" name="Picture 12" descr="ᐈ Семена пшеницы фотографии, фото зерно | скачать на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825" y="4869160"/>
            <a:ext cx="2283325" cy="15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Соль помогает организму бороться с инфекциям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34" y="4939427"/>
            <a:ext cx="1944216" cy="164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као-бобы, листья какао, ветка какао с плодами какао, шоколад. | Премиум  вектор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217" y="4005063"/>
            <a:ext cx="2836245" cy="18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ᐈ Логотип ракушка векторные картинки, иллюстрации логотип ракушка раковина  | скачать на Depositphotos®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70" y="4388305"/>
            <a:ext cx="2262219" cy="188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Прообраз современных денег</a:t>
            </a:r>
            <a:endParaRPr lang="ru-RU" dirty="0"/>
          </a:p>
        </p:txBody>
      </p:sp>
      <p:pic>
        <p:nvPicPr>
          <p:cNvPr id="2052" name="Picture 4" descr="Горшок с золотом - Фрилансер Виталий Додров Vladelec - Портфоли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1986694" cy="194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3275856" y="2303080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25144" y="2165982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Возможность обмениваться товарами в разных странах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8" name="Picture 10" descr="Бумажные деньги — когда и почему они появились / Хаб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718" y="4176444"/>
            <a:ext cx="2992773" cy="21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/>
          <p:cNvSpPr/>
          <p:nvPr/>
        </p:nvSpPr>
        <p:spPr>
          <a:xfrm>
            <a:off x="3419872" y="4868971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473714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Возникновение бумажных денег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16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Денежные единицы Беларуси</a:t>
            </a:r>
            <a:endParaRPr lang="ru-RU" dirty="0"/>
          </a:p>
        </p:txBody>
      </p:sp>
      <p:pic>
        <p:nvPicPr>
          <p:cNvPr id="3074" name="Picture 2" descr="http://www.nbrb.by/coinsbanknotes/images/36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41376"/>
            <a:ext cx="917164" cy="91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nbrb.by/coinsbanknotes/images/36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43203"/>
            <a:ext cx="1179211" cy="117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nbrb.by/coinsbanknotes/images/369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20762"/>
            <a:ext cx="1318585" cy="131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2040" y="158344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Сталь с покрытием из меди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080" name="Picture 8" descr="http://www.nbrb.by/coinsbanknotes/images/368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8" y="2966029"/>
            <a:ext cx="973442" cy="97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nbrb.by/coinsbanknotes/images/368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990" y="2829309"/>
            <a:ext cx="1208070" cy="12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nbrb.by/coinsbanknotes/images/367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765" y="2741173"/>
            <a:ext cx="1359321" cy="135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932040" y="3066891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Сталь с покрытием медью и латунью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087" name="Picture 15" descr="http://www.nbrb.by/coinsbanknotes/images/366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5" y="4509120"/>
            <a:ext cx="1674663" cy="16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246034" y="4684731"/>
            <a:ext cx="2692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Сталь с покрытием медью и никелем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Сталь с покрытием медью и латунью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089" name="Picture 17" descr="http://www.nbrb.by/coinsbanknotes/images/36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473" y="4374343"/>
            <a:ext cx="1772711" cy="177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713824" y="4992508"/>
            <a:ext cx="2692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Сталь с покрытием медью и никелем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5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Денежные единицы Беларуси</a:t>
            </a:r>
            <a:endParaRPr lang="ru-RU" dirty="0"/>
          </a:p>
        </p:txBody>
      </p:sp>
      <p:pic>
        <p:nvPicPr>
          <p:cNvPr id="4098" name="Picture 2" descr="http://www.fingramota.by/files/images/2016/12/27/6361842745972389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45"/>
          <a:stretch/>
        </p:blipFill>
        <p:spPr bwMode="auto">
          <a:xfrm>
            <a:off x="611560" y="1727177"/>
            <a:ext cx="809762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4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fingramota.by/files/images/2016/12/27/6361842745972389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6"/>
          <a:stretch/>
        </p:blipFill>
        <p:spPr bwMode="auto">
          <a:xfrm>
            <a:off x="323528" y="1799388"/>
            <a:ext cx="791420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Денежные единицы Беларуси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qiw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43" y="3189119"/>
            <a:ext cx="2125561" cy="81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Электронные деньги</a:t>
            </a:r>
            <a:endParaRPr lang="ru-RU" dirty="0"/>
          </a:p>
        </p:txBody>
      </p:sp>
      <p:pic>
        <p:nvPicPr>
          <p:cNvPr id="5122" name="Picture 2" descr="банковская карта | опасность исполь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71366"/>
            <a:ext cx="2304256" cy="141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3790258" y="3740541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30418" y="187795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Банковские карты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124" name="Picture 4" descr="Система WebMoney Transf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08532"/>
            <a:ext cx="1724119" cy="107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ayment methods - Sex Doll Stor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3" b="25277"/>
          <a:stretch/>
        </p:blipFill>
        <p:spPr bwMode="auto">
          <a:xfrm>
            <a:off x="539552" y="3957571"/>
            <a:ext cx="2592288" cy="71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3644280" y="2027658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82818" y="377862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Электронные денежные системы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777682" y="5445224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403982" y="5533201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Криптовалюты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130" name="Picture 10" descr="Криптовалюта снова взлетела. Виноваты китайские майнеры - ИА REGN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66" y="4733652"/>
            <a:ext cx="2717954" cy="190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26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 animBg="1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денег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67542" y="2866551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Деньги как средство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накопления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Крест 1"/>
          <p:cNvSpPr/>
          <p:nvPr/>
        </p:nvSpPr>
        <p:spPr>
          <a:xfrm>
            <a:off x="721093" y="1877404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412032" y="202980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Деньги как средство обмена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Крест 15"/>
          <p:cNvSpPr/>
          <p:nvPr/>
        </p:nvSpPr>
        <p:spPr>
          <a:xfrm>
            <a:off x="764769" y="2866551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567542" y="3733868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Деньги как средство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платежа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Крест 17"/>
          <p:cNvSpPr/>
          <p:nvPr/>
        </p:nvSpPr>
        <p:spPr>
          <a:xfrm>
            <a:off x="764769" y="3753032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601214" y="4605866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Деньги как средство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мировых расчетов (золото)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Крест 19"/>
          <p:cNvSpPr/>
          <p:nvPr/>
        </p:nvSpPr>
        <p:spPr>
          <a:xfrm>
            <a:off x="798441" y="4625030"/>
            <a:ext cx="576064" cy="504056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92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a6c692f1ae7d3df81257933cdf172d84c749c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217</Words>
  <Application>Microsoft Office PowerPoint</Application>
  <PresentationFormat>Экран (4:3)</PresentationFormat>
  <Paragraphs>63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Деньги и ценные бумаги</vt:lpstr>
      <vt:lpstr>Презентация PowerPoint</vt:lpstr>
      <vt:lpstr>Как все начиналось</vt:lpstr>
      <vt:lpstr>Прообраз современных денег</vt:lpstr>
      <vt:lpstr>Денежные единицы Беларуси</vt:lpstr>
      <vt:lpstr>Денежные единицы Беларуси</vt:lpstr>
      <vt:lpstr>Денежные единицы Беларуси</vt:lpstr>
      <vt:lpstr>Электронные деньги</vt:lpstr>
      <vt:lpstr>Функции денег</vt:lpstr>
      <vt:lpstr>Ценные бумаги</vt:lpstr>
      <vt:lpstr>Фондовая биржа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Притяжение богатства</dc:title>
  <dc:creator>obstinate</dc:creator>
  <dc:description>Шаблон презентации с сайта https://presentation-creation.ru/</dc:description>
  <cp:lastModifiedBy>Lenovo</cp:lastModifiedBy>
  <cp:revision>305</cp:revision>
  <dcterms:created xsi:type="dcterms:W3CDTF">2018-02-25T09:09:03Z</dcterms:created>
  <dcterms:modified xsi:type="dcterms:W3CDTF">2021-04-13T08:39:07Z</dcterms:modified>
</cp:coreProperties>
</file>